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4"/>
  </p:sldMasterIdLst>
  <p:notesMasterIdLst>
    <p:notesMasterId r:id="rId16"/>
  </p:notesMasterIdLst>
  <p:handoutMasterIdLst>
    <p:handoutMasterId r:id="rId17"/>
  </p:handoutMasterIdLst>
  <p:sldIdLst>
    <p:sldId id="256" r:id="rId5"/>
    <p:sldId id="260" r:id="rId6"/>
    <p:sldId id="261" r:id="rId7"/>
    <p:sldId id="266" r:id="rId8"/>
    <p:sldId id="257" r:id="rId9"/>
    <p:sldId id="259" r:id="rId10"/>
    <p:sldId id="262" r:id="rId11"/>
    <p:sldId id="258" r:id="rId12"/>
    <p:sldId id="263" r:id="rId13"/>
    <p:sldId id="264" r:id="rId14"/>
    <p:sldId id="265" r:id="rId15"/>
  </p:sldIdLst>
  <p:sldSz cx="12192000" cy="6858000"/>
  <p:notesSz cx="6858000" cy="9144000"/>
  <p:defaultTextStyle>
    <a:defPPr rtl="0"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 autoAdjust="0"/>
  </p:normalViewPr>
  <p:slideViewPr>
    <p:cSldViewPr snapToGrid="0">
      <p:cViewPr varScale="1">
        <p:scale>
          <a:sx n="60" d="100"/>
          <a:sy n="60" d="100"/>
        </p:scale>
        <p:origin x="112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840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hyperlink" Target="mailto:politicheattive@posteitaliane.it" TargetMode="External"/><Relationship Id="rId1" Type="http://schemas.openxmlformats.org/officeDocument/2006/relationships/hyperlink" Target="https://www.posteitaliane.it/it/politiche-attive-del-lavoro.html" TargetMode="External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hyperlink" Target="mailto:politicheattive@posteitaliane.it" TargetMode="External"/><Relationship Id="rId1" Type="http://schemas.openxmlformats.org/officeDocument/2006/relationships/hyperlink" Target="https://www.posteitaliane.it/it/politiche-attive-del-lavoro.html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FB673C-8CB1-44BA-BB41-373DB49B1A50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0EEE2D5-A9F0-4FE2-9892-4AAA20A727A5}">
      <dgm:prSet custT="1"/>
      <dgm:spPr/>
      <dgm:t>
        <a:bodyPr/>
        <a:lstStyle/>
        <a:p>
          <a:pPr rtl="0"/>
          <a:r>
            <a:rPr lang="it-IT" sz="1400" b="1" dirty="0">
              <a:solidFill>
                <a:srgbClr val="FF0000"/>
              </a:solidFill>
            </a:rPr>
            <a:t>Dal 14</a:t>
          </a:r>
          <a:r>
            <a:rPr lang="it-IT" sz="1400" b="1" dirty="0">
              <a:solidFill>
                <a:srgbClr val="FF0000"/>
              </a:solidFill>
              <a:latin typeface="Century Gothic"/>
            </a:rPr>
            <a:t> MARZO 2024 al</a:t>
          </a:r>
          <a:r>
            <a:rPr lang="it-IT" sz="1400" b="1" dirty="0">
              <a:solidFill>
                <a:srgbClr val="FF0000"/>
              </a:solidFill>
            </a:rPr>
            <a:t> 22 </a:t>
          </a:r>
          <a:r>
            <a:rPr lang="it-IT" sz="1400" b="1" dirty="0">
              <a:solidFill>
                <a:srgbClr val="FF0000"/>
              </a:solidFill>
              <a:latin typeface="Century Gothic"/>
            </a:rPr>
            <a:t>Marzo </a:t>
          </a:r>
          <a:r>
            <a:rPr lang="it-IT" sz="1200" b="1" dirty="0">
              <a:solidFill>
                <a:srgbClr val="FF0000"/>
              </a:solidFill>
              <a:latin typeface="Century Gothic"/>
            </a:rPr>
            <a:t>2024</a:t>
          </a:r>
          <a:r>
            <a:rPr lang="it-IT" sz="1200" b="1" dirty="0">
              <a:solidFill>
                <a:schemeClr val="tx1"/>
              </a:solidFill>
              <a:latin typeface="Century Gothic"/>
            </a:rPr>
            <a:t>-ACCESSO</a:t>
          </a:r>
          <a:r>
            <a:rPr lang="it-IT" sz="1200" b="1" dirty="0">
              <a:solidFill>
                <a:schemeClr val="tx1"/>
              </a:solidFill>
            </a:rPr>
            <a:t> APPLICATIVO E INSERIMENTO DATI.</a:t>
          </a:r>
          <a:endParaRPr lang="en-US" sz="1200" b="1" dirty="0">
            <a:solidFill>
              <a:schemeClr val="tx1"/>
            </a:solidFill>
            <a:latin typeface="Century Gothic"/>
          </a:endParaRPr>
        </a:p>
      </dgm:t>
    </dgm:pt>
    <dgm:pt modelId="{1F5BCEE6-6B6A-44C2-82B9-364CB76570AA}" type="parTrans" cxnId="{C0F4AE3B-0BAD-4A00-B7F4-EA4962F479A2}">
      <dgm:prSet/>
      <dgm:spPr/>
      <dgm:t>
        <a:bodyPr/>
        <a:lstStyle/>
        <a:p>
          <a:endParaRPr lang="en-US"/>
        </a:p>
      </dgm:t>
    </dgm:pt>
    <dgm:pt modelId="{5B1C6BF5-DE73-46A9-A6B9-329096F188AD}" type="sibTrans" cxnId="{C0F4AE3B-0BAD-4A00-B7F4-EA4962F479A2}">
      <dgm:prSet/>
      <dgm:spPr/>
      <dgm:t>
        <a:bodyPr/>
        <a:lstStyle/>
        <a:p>
          <a:endParaRPr lang="en-US"/>
        </a:p>
      </dgm:t>
    </dgm:pt>
    <dgm:pt modelId="{221C7EE9-4A7B-468D-A2AF-50AD35259523}">
      <dgm:prSet custT="1"/>
      <dgm:spPr/>
      <dgm:t>
        <a:bodyPr/>
        <a:lstStyle/>
        <a:p>
          <a:pPr rtl="0"/>
          <a:r>
            <a:rPr lang="it-IT" sz="1200" b="1" i="0" dirty="0">
              <a:solidFill>
                <a:srgbClr val="FF0000"/>
              </a:solidFill>
            </a:rPr>
            <a:t>Entro</a:t>
          </a:r>
          <a:r>
            <a:rPr lang="it-IT" sz="1200" b="1" i="0" dirty="0">
              <a:solidFill>
                <a:srgbClr val="FF0000"/>
              </a:solidFill>
              <a:latin typeface="Century Gothic"/>
            </a:rPr>
            <a:t> il 26 marzo 2024 </a:t>
          </a:r>
          <a:r>
            <a:rPr lang="it-IT" sz="1200" b="1" i="0" dirty="0">
              <a:solidFill>
                <a:schemeClr val="tx1"/>
              </a:solidFill>
            </a:rPr>
            <a:t>l’Azienda provvederà a pubblicare sul sito internet relativo alle Politiche Attive del Lavoro (</a:t>
          </a:r>
          <a:r>
            <a:rPr lang="it-IT" sz="1200" b="1" i="0" dirty="0">
              <a:solidFill>
                <a:schemeClr val="tx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https://www.posteitaliane.it/it/politiche-attive-del-lavoro.html</a:t>
          </a:r>
          <a:r>
            <a:rPr lang="it-IT" sz="1200" b="1" i="0" dirty="0">
              <a:solidFill>
                <a:schemeClr val="tx1"/>
              </a:solidFill>
            </a:rPr>
            <a:t>) le graduatorie provvisorie per provincia, redatte sulla base dei punteggi e delle scelte effettuate, in merito alle quali potrai inviare eventuali osservazioni e/o eccezioni all’indirizzo di posta </a:t>
          </a:r>
          <a:r>
            <a:rPr lang="it-IT" sz="1200" b="1" i="0" dirty="0">
              <a:solidFill>
                <a:schemeClr val="tx1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politicheattive@posteitaliane.it</a:t>
          </a:r>
          <a:r>
            <a:rPr lang="it-IT" sz="1200" b="1" i="0" dirty="0">
              <a:solidFill>
                <a:schemeClr val="tx1"/>
              </a:solidFill>
            </a:rPr>
            <a:t> entro il 2</a:t>
          </a:r>
          <a:r>
            <a:rPr lang="it-IT" sz="1200" b="1" i="0" dirty="0">
              <a:solidFill>
                <a:schemeClr val="tx1"/>
              </a:solidFill>
              <a:latin typeface="Century Gothic"/>
            </a:rPr>
            <a:t> aprile 2024</a:t>
          </a:r>
          <a:r>
            <a:rPr lang="it-IT" sz="1200" b="1" i="0" dirty="0">
              <a:solidFill>
                <a:schemeClr val="tx1"/>
              </a:solidFill>
            </a:rPr>
            <a:t>.</a:t>
          </a:r>
          <a:endParaRPr lang="en-US" sz="1200" b="1" dirty="0">
            <a:solidFill>
              <a:schemeClr val="tx1"/>
            </a:solidFill>
          </a:endParaRPr>
        </a:p>
      </dgm:t>
    </dgm:pt>
    <dgm:pt modelId="{39D1AFF2-0AA4-4641-88C9-7891DED715B7}" type="parTrans" cxnId="{EA61EF08-5AB3-4027-ADD8-12A9BC9D8DBC}">
      <dgm:prSet/>
      <dgm:spPr/>
      <dgm:t>
        <a:bodyPr/>
        <a:lstStyle/>
        <a:p>
          <a:endParaRPr lang="en-US"/>
        </a:p>
      </dgm:t>
    </dgm:pt>
    <dgm:pt modelId="{815EF73D-2F83-4387-90B5-37915FA5CF1E}" type="sibTrans" cxnId="{EA61EF08-5AB3-4027-ADD8-12A9BC9D8DBC}">
      <dgm:prSet/>
      <dgm:spPr/>
      <dgm:t>
        <a:bodyPr/>
        <a:lstStyle/>
        <a:p>
          <a:endParaRPr lang="en-US"/>
        </a:p>
      </dgm:t>
    </dgm:pt>
    <dgm:pt modelId="{654F0611-CFBA-4C4D-A2F5-C2AE9B9DCBDC}">
      <dgm:prSet custT="1"/>
      <dgm:spPr/>
      <dgm:t>
        <a:bodyPr/>
        <a:lstStyle/>
        <a:p>
          <a:pPr rtl="0"/>
          <a:r>
            <a:rPr lang="it-IT" sz="1200" b="1" i="0" dirty="0">
              <a:solidFill>
                <a:srgbClr val="FF0000"/>
              </a:solidFill>
            </a:rPr>
            <a:t>Entro l’11 aprile 2024 </a:t>
          </a:r>
          <a:r>
            <a:rPr lang="it-IT" sz="1200" b="1" i="0" dirty="0">
              <a:solidFill>
                <a:schemeClr val="tx1"/>
              </a:solidFill>
            </a:rPr>
            <a:t>l’Azienda valuterà le istanze pervenute e procederà alla pubblicazione delle graduatorie provinciali definitive nonché di una graduatoria nazionale; sia nelle graduatorie provinciali che in quella nazionale saranno inserite esclusivamente le risorse che avranno reso il consenso al trattamento dei dati e indicato almeno una provincia di preferenza nell’ambito della procedura sopra illustrata.</a:t>
          </a:r>
          <a:endParaRPr lang="en-US" sz="1200" b="1" dirty="0">
            <a:solidFill>
              <a:schemeClr val="tx1"/>
            </a:solidFill>
          </a:endParaRPr>
        </a:p>
      </dgm:t>
    </dgm:pt>
    <dgm:pt modelId="{38A2BF68-355E-4110-9275-2180A6639E8B}" type="parTrans" cxnId="{36879CA5-2D0A-4AAF-B270-DA199DA4BB4B}">
      <dgm:prSet/>
      <dgm:spPr/>
      <dgm:t>
        <a:bodyPr/>
        <a:lstStyle/>
        <a:p>
          <a:endParaRPr lang="en-US"/>
        </a:p>
      </dgm:t>
    </dgm:pt>
    <dgm:pt modelId="{FD4D7D4E-029E-4E73-B219-124F48753F62}" type="sibTrans" cxnId="{36879CA5-2D0A-4AAF-B270-DA199DA4BB4B}">
      <dgm:prSet/>
      <dgm:spPr/>
      <dgm:t>
        <a:bodyPr/>
        <a:lstStyle/>
        <a:p>
          <a:endParaRPr lang="en-US"/>
        </a:p>
      </dgm:t>
    </dgm:pt>
    <dgm:pt modelId="{872C0CAA-E170-4BA4-BD79-844051BB7ED2}">
      <dgm:prSet custT="1"/>
      <dgm:spPr/>
      <dgm:t>
        <a:bodyPr/>
        <a:lstStyle/>
        <a:p>
          <a:pPr rtl="0"/>
          <a:r>
            <a:rPr lang="it-IT" sz="1200" b="1" i="0" dirty="0">
              <a:solidFill>
                <a:srgbClr val="FF0000"/>
              </a:solidFill>
            </a:rPr>
            <a:t>Dall’11 aprile</a:t>
          </a:r>
          <a:r>
            <a:rPr lang="it-IT" sz="1200" b="1" i="0" dirty="0">
              <a:solidFill>
                <a:srgbClr val="FF0000"/>
              </a:solidFill>
              <a:latin typeface="Century Gothic"/>
            </a:rPr>
            <a:t> 2024</a:t>
          </a:r>
          <a:r>
            <a:rPr lang="it-IT" sz="1200" b="1" i="0" dirty="0">
              <a:solidFill>
                <a:srgbClr val="FF0000"/>
              </a:solidFill>
            </a:rPr>
            <a:t> al 17 aprile </a:t>
          </a:r>
          <a:r>
            <a:rPr lang="it-IT" sz="1200" b="1" i="0" dirty="0">
              <a:solidFill>
                <a:srgbClr val="FF0000"/>
              </a:solidFill>
              <a:latin typeface="Century Gothic"/>
            </a:rPr>
            <a:t> 2024</a:t>
          </a:r>
          <a:r>
            <a:rPr lang="it-IT" sz="1200" b="1" i="0" dirty="0">
              <a:latin typeface="Century Gothic"/>
            </a:rPr>
            <a:t> </a:t>
          </a:r>
          <a:r>
            <a:rPr lang="it-IT" sz="1200" b="1" i="0" dirty="0">
              <a:solidFill>
                <a:schemeClr val="tx1"/>
              </a:solidFill>
            </a:rPr>
            <a:t>potrai accedere nuovamente all’applicativo informatico al fine di effettuare la scelta su un’unica provincia tra quelle da te già in precedenza opzionate: in mancanza, sarai preso in considerazione esclusivamente per la provincia che avrai indicato come “provincia priorità 1” nella precedente fase di accesso all’applicativo.</a:t>
          </a:r>
          <a:br>
            <a:rPr lang="it-IT" sz="1200" b="1" dirty="0">
              <a:solidFill>
                <a:schemeClr val="tx1"/>
              </a:solidFill>
            </a:rPr>
          </a:br>
          <a:r>
            <a:rPr lang="it-IT" sz="1200" b="1" i="0" dirty="0">
              <a:solidFill>
                <a:schemeClr val="tx1"/>
              </a:solidFill>
            </a:rPr>
            <a:t> </a:t>
          </a:r>
          <a:endParaRPr lang="en-US" sz="1200" b="1" dirty="0">
            <a:solidFill>
              <a:schemeClr val="tx1"/>
            </a:solidFill>
          </a:endParaRPr>
        </a:p>
      </dgm:t>
    </dgm:pt>
    <dgm:pt modelId="{5F6BA191-4F5B-49AD-98E1-DAB653461914}" type="parTrans" cxnId="{7CDF5163-F11A-4358-8E89-35DD8E162E05}">
      <dgm:prSet/>
      <dgm:spPr/>
      <dgm:t>
        <a:bodyPr/>
        <a:lstStyle/>
        <a:p>
          <a:endParaRPr lang="en-US"/>
        </a:p>
      </dgm:t>
    </dgm:pt>
    <dgm:pt modelId="{553C33BC-639C-4FB7-B367-4831AE5B2B89}" type="sibTrans" cxnId="{7CDF5163-F11A-4358-8E89-35DD8E162E05}">
      <dgm:prSet/>
      <dgm:spPr/>
      <dgm:t>
        <a:bodyPr/>
        <a:lstStyle/>
        <a:p>
          <a:endParaRPr lang="en-US"/>
        </a:p>
      </dgm:t>
    </dgm:pt>
    <dgm:pt modelId="{0A6181EF-BBF6-4954-9343-70BC2C9A4E1A}" type="pres">
      <dgm:prSet presAssocID="{92FB673C-8CB1-44BA-BB41-373DB49B1A50}" presName="linear" presStyleCnt="0">
        <dgm:presLayoutVars>
          <dgm:animLvl val="lvl"/>
          <dgm:resizeHandles val="exact"/>
        </dgm:presLayoutVars>
      </dgm:prSet>
      <dgm:spPr/>
    </dgm:pt>
    <dgm:pt modelId="{3DB30FA7-7A37-4E26-9AFD-15AABC8D1B72}" type="pres">
      <dgm:prSet presAssocID="{E0EEE2D5-A9F0-4FE2-9892-4AAA20A727A5}" presName="parentText" presStyleLbl="node1" presStyleIdx="0" presStyleCnt="4" custLinFactY="-49256" custLinFactNeighborX="609" custLinFactNeighborY="-100000">
        <dgm:presLayoutVars>
          <dgm:chMax val="0"/>
          <dgm:bulletEnabled val="1"/>
        </dgm:presLayoutVars>
      </dgm:prSet>
      <dgm:spPr/>
    </dgm:pt>
    <dgm:pt modelId="{8B30D1BB-9CCF-4AA7-A511-C4BB947175A4}" type="pres">
      <dgm:prSet presAssocID="{5B1C6BF5-DE73-46A9-A6B9-329096F188AD}" presName="spacer" presStyleCnt="0"/>
      <dgm:spPr/>
    </dgm:pt>
    <dgm:pt modelId="{C915924C-81C1-4769-9A32-A38E98457702}" type="pres">
      <dgm:prSet presAssocID="{221C7EE9-4A7B-468D-A2AF-50AD35259523}" presName="parentText" presStyleLbl="node1" presStyleIdx="1" presStyleCnt="4" custScaleY="127927" custLinFactY="-24225" custLinFactNeighborX="-258" custLinFactNeighborY="-100000">
        <dgm:presLayoutVars>
          <dgm:chMax val="0"/>
          <dgm:bulletEnabled val="1"/>
        </dgm:presLayoutVars>
      </dgm:prSet>
      <dgm:spPr/>
    </dgm:pt>
    <dgm:pt modelId="{A290235D-75DD-4B11-A92B-099CEC5AD1DE}" type="pres">
      <dgm:prSet presAssocID="{815EF73D-2F83-4387-90B5-37915FA5CF1E}" presName="spacer" presStyleCnt="0"/>
      <dgm:spPr/>
    </dgm:pt>
    <dgm:pt modelId="{FD89BE1A-EFAD-43E4-9E43-2070146FB9CA}" type="pres">
      <dgm:prSet presAssocID="{654F0611-CFBA-4C4D-A2F5-C2AE9B9DCBDC}" presName="parentText" presStyleLbl="node1" presStyleIdx="2" presStyleCnt="4" custLinFactY="-7787" custLinFactNeighborX="-258" custLinFactNeighborY="-100000">
        <dgm:presLayoutVars>
          <dgm:chMax val="0"/>
          <dgm:bulletEnabled val="1"/>
        </dgm:presLayoutVars>
      </dgm:prSet>
      <dgm:spPr/>
    </dgm:pt>
    <dgm:pt modelId="{DE0D0703-1BC9-4C70-A28C-E6E7803FD3B8}" type="pres">
      <dgm:prSet presAssocID="{FD4D7D4E-029E-4E73-B219-124F48753F62}" presName="spacer" presStyleCnt="0"/>
      <dgm:spPr/>
    </dgm:pt>
    <dgm:pt modelId="{E54D779A-14E0-43C3-A204-233E183E2CAE}" type="pres">
      <dgm:prSet presAssocID="{872C0CAA-E170-4BA4-BD79-844051BB7ED2}" presName="parentText" presStyleLbl="node1" presStyleIdx="3" presStyleCnt="4" custLinFactY="7534" custLinFactNeighborX="-258" custLinFactNeighborY="100000">
        <dgm:presLayoutVars>
          <dgm:chMax val="0"/>
          <dgm:bulletEnabled val="1"/>
        </dgm:presLayoutVars>
      </dgm:prSet>
      <dgm:spPr/>
    </dgm:pt>
  </dgm:ptLst>
  <dgm:cxnLst>
    <dgm:cxn modelId="{EA61EF08-5AB3-4027-ADD8-12A9BC9D8DBC}" srcId="{92FB673C-8CB1-44BA-BB41-373DB49B1A50}" destId="{221C7EE9-4A7B-468D-A2AF-50AD35259523}" srcOrd="1" destOrd="0" parTransId="{39D1AFF2-0AA4-4641-88C9-7891DED715B7}" sibTransId="{815EF73D-2F83-4387-90B5-37915FA5CF1E}"/>
    <dgm:cxn modelId="{C0F4AE3B-0BAD-4A00-B7F4-EA4962F479A2}" srcId="{92FB673C-8CB1-44BA-BB41-373DB49B1A50}" destId="{E0EEE2D5-A9F0-4FE2-9892-4AAA20A727A5}" srcOrd="0" destOrd="0" parTransId="{1F5BCEE6-6B6A-44C2-82B9-364CB76570AA}" sibTransId="{5B1C6BF5-DE73-46A9-A6B9-329096F188AD}"/>
    <dgm:cxn modelId="{7CDF5163-F11A-4358-8E89-35DD8E162E05}" srcId="{92FB673C-8CB1-44BA-BB41-373DB49B1A50}" destId="{872C0CAA-E170-4BA4-BD79-844051BB7ED2}" srcOrd="3" destOrd="0" parTransId="{5F6BA191-4F5B-49AD-98E1-DAB653461914}" sibTransId="{553C33BC-639C-4FB7-B367-4831AE5B2B89}"/>
    <dgm:cxn modelId="{4DF12C8A-7CBA-4B2D-86AD-8CECAA5E25F2}" type="presOf" srcId="{221C7EE9-4A7B-468D-A2AF-50AD35259523}" destId="{C915924C-81C1-4769-9A32-A38E98457702}" srcOrd="0" destOrd="0" presId="urn:microsoft.com/office/officeart/2005/8/layout/vList2"/>
    <dgm:cxn modelId="{36879CA5-2D0A-4AAF-B270-DA199DA4BB4B}" srcId="{92FB673C-8CB1-44BA-BB41-373DB49B1A50}" destId="{654F0611-CFBA-4C4D-A2F5-C2AE9B9DCBDC}" srcOrd="2" destOrd="0" parTransId="{38A2BF68-355E-4110-9275-2180A6639E8B}" sibTransId="{FD4D7D4E-029E-4E73-B219-124F48753F62}"/>
    <dgm:cxn modelId="{CEB425B2-6210-4F1C-BCAA-DCB578F787A1}" type="presOf" srcId="{E0EEE2D5-A9F0-4FE2-9892-4AAA20A727A5}" destId="{3DB30FA7-7A37-4E26-9AFD-15AABC8D1B72}" srcOrd="0" destOrd="0" presId="urn:microsoft.com/office/officeart/2005/8/layout/vList2"/>
    <dgm:cxn modelId="{438A06D1-6266-4A8C-AEFA-D0FBC8ACF7FE}" type="presOf" srcId="{92FB673C-8CB1-44BA-BB41-373DB49B1A50}" destId="{0A6181EF-BBF6-4954-9343-70BC2C9A4E1A}" srcOrd="0" destOrd="0" presId="urn:microsoft.com/office/officeart/2005/8/layout/vList2"/>
    <dgm:cxn modelId="{FBA52DE8-8B84-4B71-B72D-57E4A4AECC14}" type="presOf" srcId="{654F0611-CFBA-4C4D-A2F5-C2AE9B9DCBDC}" destId="{FD89BE1A-EFAD-43E4-9E43-2070146FB9CA}" srcOrd="0" destOrd="0" presId="urn:microsoft.com/office/officeart/2005/8/layout/vList2"/>
    <dgm:cxn modelId="{7FFAD8F4-8273-4873-AB4E-F1DA9E325E5F}" type="presOf" srcId="{872C0CAA-E170-4BA4-BD79-844051BB7ED2}" destId="{E54D779A-14E0-43C3-A204-233E183E2CAE}" srcOrd="0" destOrd="0" presId="urn:microsoft.com/office/officeart/2005/8/layout/vList2"/>
    <dgm:cxn modelId="{4DE6EA79-03B7-42C0-AEA5-8AC9F1EBFBE2}" type="presParOf" srcId="{0A6181EF-BBF6-4954-9343-70BC2C9A4E1A}" destId="{3DB30FA7-7A37-4E26-9AFD-15AABC8D1B72}" srcOrd="0" destOrd="0" presId="urn:microsoft.com/office/officeart/2005/8/layout/vList2"/>
    <dgm:cxn modelId="{D4AE05DC-68B3-443C-9F49-F96FA9112BB7}" type="presParOf" srcId="{0A6181EF-BBF6-4954-9343-70BC2C9A4E1A}" destId="{8B30D1BB-9CCF-4AA7-A511-C4BB947175A4}" srcOrd="1" destOrd="0" presId="urn:microsoft.com/office/officeart/2005/8/layout/vList2"/>
    <dgm:cxn modelId="{8042E02D-096F-4E84-8812-F00A4E863983}" type="presParOf" srcId="{0A6181EF-BBF6-4954-9343-70BC2C9A4E1A}" destId="{C915924C-81C1-4769-9A32-A38E98457702}" srcOrd="2" destOrd="0" presId="urn:microsoft.com/office/officeart/2005/8/layout/vList2"/>
    <dgm:cxn modelId="{C3E110D3-C636-4D78-944A-58DF12D7BA1B}" type="presParOf" srcId="{0A6181EF-BBF6-4954-9343-70BC2C9A4E1A}" destId="{A290235D-75DD-4B11-A92B-099CEC5AD1DE}" srcOrd="3" destOrd="0" presId="urn:microsoft.com/office/officeart/2005/8/layout/vList2"/>
    <dgm:cxn modelId="{FEA36E34-AD48-4FC3-BDED-0DAF4E1E0F63}" type="presParOf" srcId="{0A6181EF-BBF6-4954-9343-70BC2C9A4E1A}" destId="{FD89BE1A-EFAD-43E4-9E43-2070146FB9CA}" srcOrd="4" destOrd="0" presId="urn:microsoft.com/office/officeart/2005/8/layout/vList2"/>
    <dgm:cxn modelId="{8039E4FC-F5EF-4B56-974C-C74F20A935EC}" type="presParOf" srcId="{0A6181EF-BBF6-4954-9343-70BC2C9A4E1A}" destId="{DE0D0703-1BC9-4C70-A28C-E6E7803FD3B8}" srcOrd="5" destOrd="0" presId="urn:microsoft.com/office/officeart/2005/8/layout/vList2"/>
    <dgm:cxn modelId="{583B7C8B-C56F-4D90-B3FE-723E6D0B4596}" type="presParOf" srcId="{0A6181EF-BBF6-4954-9343-70BC2C9A4E1A}" destId="{E54D779A-14E0-43C3-A204-233E183E2CA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2720DE-061F-47A1-BB40-06B1D7E0576A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63CC39A-2FCB-4255-89A1-D39CD7569E61}" type="pres">
      <dgm:prSet presAssocID="{732720DE-061F-47A1-BB40-06B1D7E0576A}" presName="diagram" presStyleCnt="0">
        <dgm:presLayoutVars>
          <dgm:dir/>
          <dgm:resizeHandles val="exact"/>
        </dgm:presLayoutVars>
      </dgm:prSet>
      <dgm:spPr/>
    </dgm:pt>
  </dgm:ptLst>
  <dgm:cxnLst>
    <dgm:cxn modelId="{6E061780-3A4C-4DB4-AA92-8135F58B94E7}" type="presOf" srcId="{732720DE-061F-47A1-BB40-06B1D7E0576A}" destId="{D63CC39A-2FCB-4255-89A1-D39CD7569E61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B30FA7-7A37-4E26-9AFD-15AABC8D1B72}">
      <dsp:nvSpPr>
        <dsp:cNvPr id="0" name=""/>
        <dsp:cNvSpPr/>
      </dsp:nvSpPr>
      <dsp:spPr>
        <a:xfrm>
          <a:off x="0" y="0"/>
          <a:ext cx="6735443" cy="103910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>
              <a:solidFill>
                <a:srgbClr val="FF0000"/>
              </a:solidFill>
            </a:rPr>
            <a:t>Dal 14</a:t>
          </a:r>
          <a:r>
            <a:rPr lang="it-IT" sz="1400" b="1" kern="1200" dirty="0">
              <a:solidFill>
                <a:srgbClr val="FF0000"/>
              </a:solidFill>
              <a:latin typeface="Century Gothic"/>
            </a:rPr>
            <a:t> MARZO 2024 al</a:t>
          </a:r>
          <a:r>
            <a:rPr lang="it-IT" sz="1400" b="1" kern="1200" dirty="0">
              <a:solidFill>
                <a:srgbClr val="FF0000"/>
              </a:solidFill>
            </a:rPr>
            <a:t> 22 </a:t>
          </a:r>
          <a:r>
            <a:rPr lang="it-IT" sz="1400" b="1" kern="1200" dirty="0">
              <a:solidFill>
                <a:srgbClr val="FF0000"/>
              </a:solidFill>
              <a:latin typeface="Century Gothic"/>
            </a:rPr>
            <a:t>Marzo </a:t>
          </a:r>
          <a:r>
            <a:rPr lang="it-IT" sz="1200" b="1" kern="1200" dirty="0">
              <a:solidFill>
                <a:srgbClr val="FF0000"/>
              </a:solidFill>
              <a:latin typeface="Century Gothic"/>
            </a:rPr>
            <a:t>2024</a:t>
          </a:r>
          <a:r>
            <a:rPr lang="it-IT" sz="1200" b="1" kern="1200" dirty="0">
              <a:solidFill>
                <a:schemeClr val="tx1"/>
              </a:solidFill>
              <a:latin typeface="Century Gothic"/>
            </a:rPr>
            <a:t>-ACCESSO</a:t>
          </a:r>
          <a:r>
            <a:rPr lang="it-IT" sz="1200" b="1" kern="1200" dirty="0">
              <a:solidFill>
                <a:schemeClr val="tx1"/>
              </a:solidFill>
            </a:rPr>
            <a:t> APPLICATIVO E INSERIMENTO DATI.</a:t>
          </a:r>
          <a:endParaRPr lang="en-US" sz="1200" b="1" kern="1200" dirty="0">
            <a:solidFill>
              <a:schemeClr val="tx1"/>
            </a:solidFill>
            <a:latin typeface="Century Gothic"/>
          </a:endParaRPr>
        </a:p>
      </dsp:txBody>
      <dsp:txXfrm>
        <a:off x="50725" y="50725"/>
        <a:ext cx="6633993" cy="937656"/>
      </dsp:txXfrm>
    </dsp:sp>
    <dsp:sp modelId="{C915924C-81C1-4769-9A32-A38E98457702}">
      <dsp:nvSpPr>
        <dsp:cNvPr id="0" name=""/>
        <dsp:cNvSpPr/>
      </dsp:nvSpPr>
      <dsp:spPr>
        <a:xfrm>
          <a:off x="0" y="1199601"/>
          <a:ext cx="6735443" cy="1329297"/>
        </a:xfrm>
        <a:prstGeom prst="roundRect">
          <a:avLst/>
        </a:prstGeom>
        <a:solidFill>
          <a:schemeClr val="accent2">
            <a:hueOff val="-2185134"/>
            <a:satOff val="-2592"/>
            <a:lumOff val="-13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1" i="0" kern="1200" dirty="0">
              <a:solidFill>
                <a:srgbClr val="FF0000"/>
              </a:solidFill>
            </a:rPr>
            <a:t>Entro</a:t>
          </a:r>
          <a:r>
            <a:rPr lang="it-IT" sz="1200" b="1" i="0" kern="1200" dirty="0">
              <a:solidFill>
                <a:srgbClr val="FF0000"/>
              </a:solidFill>
              <a:latin typeface="Century Gothic"/>
            </a:rPr>
            <a:t> il 26 marzo 2024 </a:t>
          </a:r>
          <a:r>
            <a:rPr lang="it-IT" sz="1200" b="1" i="0" kern="1200" dirty="0">
              <a:solidFill>
                <a:schemeClr val="tx1"/>
              </a:solidFill>
            </a:rPr>
            <a:t>l’Azienda provvederà a pubblicare sul sito internet relativo alle Politiche Attive del Lavoro (</a:t>
          </a:r>
          <a:r>
            <a:rPr lang="it-IT" sz="1200" b="1" i="0" kern="1200" dirty="0">
              <a:solidFill>
                <a:schemeClr val="tx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https://www.posteitaliane.it/it/politiche-attive-del-lavoro.html</a:t>
          </a:r>
          <a:r>
            <a:rPr lang="it-IT" sz="1200" b="1" i="0" kern="1200" dirty="0">
              <a:solidFill>
                <a:schemeClr val="tx1"/>
              </a:solidFill>
            </a:rPr>
            <a:t>) le graduatorie provvisorie per provincia, redatte sulla base dei punteggi e delle scelte effettuate, in merito alle quali potrai inviare eventuali osservazioni e/o eccezioni all’indirizzo di posta </a:t>
          </a:r>
          <a:r>
            <a:rPr lang="it-IT" sz="1200" b="1" i="0" kern="1200" dirty="0">
              <a:solidFill>
                <a:schemeClr val="tx1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politicheattive@posteitaliane.it</a:t>
          </a:r>
          <a:r>
            <a:rPr lang="it-IT" sz="1200" b="1" i="0" kern="1200" dirty="0">
              <a:solidFill>
                <a:schemeClr val="tx1"/>
              </a:solidFill>
            </a:rPr>
            <a:t> entro il 2</a:t>
          </a:r>
          <a:r>
            <a:rPr lang="it-IT" sz="1200" b="1" i="0" kern="1200" dirty="0">
              <a:solidFill>
                <a:schemeClr val="tx1"/>
              </a:solidFill>
              <a:latin typeface="Century Gothic"/>
            </a:rPr>
            <a:t> aprile 2024</a:t>
          </a:r>
          <a:r>
            <a:rPr lang="it-IT" sz="1200" b="1" i="0" kern="1200" dirty="0">
              <a:solidFill>
                <a:schemeClr val="tx1"/>
              </a:solidFill>
            </a:rPr>
            <a:t>.</a:t>
          </a:r>
          <a:endParaRPr lang="en-US" sz="1200" b="1" kern="1200" dirty="0">
            <a:solidFill>
              <a:schemeClr val="tx1"/>
            </a:solidFill>
          </a:endParaRPr>
        </a:p>
      </dsp:txBody>
      <dsp:txXfrm>
        <a:off x="64891" y="1264492"/>
        <a:ext cx="6605661" cy="1199515"/>
      </dsp:txXfrm>
    </dsp:sp>
    <dsp:sp modelId="{FD89BE1A-EFAD-43E4-9E43-2070146FB9CA}">
      <dsp:nvSpPr>
        <dsp:cNvPr id="0" name=""/>
        <dsp:cNvSpPr/>
      </dsp:nvSpPr>
      <dsp:spPr>
        <a:xfrm>
          <a:off x="0" y="2714107"/>
          <a:ext cx="6735443" cy="1039106"/>
        </a:xfrm>
        <a:prstGeom prst="roundRect">
          <a:avLst/>
        </a:prstGeom>
        <a:solidFill>
          <a:schemeClr val="accent2">
            <a:hueOff val="-4370269"/>
            <a:satOff val="-5184"/>
            <a:lumOff val="-274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1" i="0" kern="1200" dirty="0">
              <a:solidFill>
                <a:srgbClr val="FF0000"/>
              </a:solidFill>
            </a:rPr>
            <a:t>Entro l’11 aprile 2024 </a:t>
          </a:r>
          <a:r>
            <a:rPr lang="it-IT" sz="1200" b="1" i="0" kern="1200" dirty="0">
              <a:solidFill>
                <a:schemeClr val="tx1"/>
              </a:solidFill>
            </a:rPr>
            <a:t>l’Azienda valuterà le istanze pervenute e procederà alla pubblicazione delle graduatorie provinciali definitive nonché di una graduatoria nazionale; sia nelle graduatorie provinciali che in quella nazionale saranno inserite esclusivamente le risorse che avranno reso il consenso al trattamento dei dati e indicato almeno una provincia di preferenza nell’ambito della procedura sopra illustrata.</a:t>
          </a:r>
          <a:endParaRPr lang="en-US" sz="1200" b="1" kern="1200" dirty="0">
            <a:solidFill>
              <a:schemeClr val="tx1"/>
            </a:solidFill>
          </a:endParaRPr>
        </a:p>
      </dsp:txBody>
      <dsp:txXfrm>
        <a:off x="50725" y="2764832"/>
        <a:ext cx="6633993" cy="937656"/>
      </dsp:txXfrm>
    </dsp:sp>
    <dsp:sp modelId="{E54D779A-14E0-43C3-A204-233E183E2CAE}">
      <dsp:nvSpPr>
        <dsp:cNvPr id="0" name=""/>
        <dsp:cNvSpPr/>
      </dsp:nvSpPr>
      <dsp:spPr>
        <a:xfrm>
          <a:off x="0" y="3955615"/>
          <a:ext cx="6735443" cy="1039106"/>
        </a:xfrm>
        <a:prstGeom prst="roundRect">
          <a:avLst/>
        </a:prstGeom>
        <a:solidFill>
          <a:schemeClr val="accent2">
            <a:hueOff val="-6555403"/>
            <a:satOff val="-7776"/>
            <a:lumOff val="-41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1" i="0" kern="1200" dirty="0">
              <a:solidFill>
                <a:srgbClr val="FF0000"/>
              </a:solidFill>
            </a:rPr>
            <a:t>Dall’11 aprile</a:t>
          </a:r>
          <a:r>
            <a:rPr lang="it-IT" sz="1200" b="1" i="0" kern="1200" dirty="0">
              <a:solidFill>
                <a:srgbClr val="FF0000"/>
              </a:solidFill>
              <a:latin typeface="Century Gothic"/>
            </a:rPr>
            <a:t> 2024</a:t>
          </a:r>
          <a:r>
            <a:rPr lang="it-IT" sz="1200" b="1" i="0" kern="1200" dirty="0">
              <a:solidFill>
                <a:srgbClr val="FF0000"/>
              </a:solidFill>
            </a:rPr>
            <a:t> al 17 aprile </a:t>
          </a:r>
          <a:r>
            <a:rPr lang="it-IT" sz="1200" b="1" i="0" kern="1200" dirty="0">
              <a:solidFill>
                <a:srgbClr val="FF0000"/>
              </a:solidFill>
              <a:latin typeface="Century Gothic"/>
            </a:rPr>
            <a:t> 2024</a:t>
          </a:r>
          <a:r>
            <a:rPr lang="it-IT" sz="1200" b="1" i="0" kern="1200" dirty="0">
              <a:latin typeface="Century Gothic"/>
            </a:rPr>
            <a:t> </a:t>
          </a:r>
          <a:r>
            <a:rPr lang="it-IT" sz="1200" b="1" i="0" kern="1200" dirty="0">
              <a:solidFill>
                <a:schemeClr val="tx1"/>
              </a:solidFill>
            </a:rPr>
            <a:t>potrai accedere nuovamente all’applicativo informatico al fine di effettuare la scelta su un’unica provincia tra quelle da te già in precedenza opzionate: in mancanza, sarai preso in considerazione esclusivamente per la provincia che avrai indicato come “provincia priorità 1” nella precedente fase di accesso all’applicativo.</a:t>
          </a:r>
          <a:br>
            <a:rPr lang="it-IT" sz="1200" b="1" kern="1200" dirty="0">
              <a:solidFill>
                <a:schemeClr val="tx1"/>
              </a:solidFill>
            </a:rPr>
          </a:br>
          <a:r>
            <a:rPr lang="it-IT" sz="1200" b="1" i="0" kern="1200" dirty="0">
              <a:solidFill>
                <a:schemeClr val="tx1"/>
              </a:solidFill>
            </a:rPr>
            <a:t> </a:t>
          </a:r>
          <a:endParaRPr lang="en-US" sz="1200" b="1" kern="1200" dirty="0">
            <a:solidFill>
              <a:schemeClr val="tx1"/>
            </a:solidFill>
          </a:endParaRPr>
        </a:p>
      </dsp:txBody>
      <dsp:txXfrm>
        <a:off x="50725" y="4006340"/>
        <a:ext cx="6633993" cy="9376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EE18FA9B-3E06-41AF-BDF7-6710797097D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0F9B942-99CF-4AC4-9F77-E625D2C71C6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8F5E91F-233D-4BAD-88E7-DB45B3CA3A4B}" type="datetime1">
              <a:rPr lang="it-IT" smtClean="0"/>
              <a:t>18/03/2024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CAD4C1D-64AA-4DA1-8A75-FCF5ECA4501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D886DA9-2A38-4F39-B33B-4F7B5E44448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775EF03-110B-4710-A708-FEF1927612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23214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C3B5E55-EF73-43F0-89AA-F85783E7B217}" type="datetime1">
              <a:rPr lang="it-IT" noProof="0" smtClean="0"/>
              <a:t>18/03/2024</a:t>
            </a:fld>
            <a:endParaRPr lang="it-IT" noProof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18CCA95-4F40-4CDD-BF1E-B8C9EB86EE73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5662959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18CCA95-4F40-4CDD-BF1E-B8C9EB86EE73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180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3/18/2024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3277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1149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ADDEB1-F604-408B-B02A-A2814606E6A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5560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3/18/2024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5626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1350361-843C-49D0-BD6A-ECDBA3842BA0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6096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4152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1079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2989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5147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2894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8410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2EDB8D0-98ED-4B86-9D5F-E61ADC70144D}" type="datetimeFigureOut">
              <a:rPr lang="en-US" smtClean="0"/>
              <a:pPr/>
              <a:t>3/18/2024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340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00" r:id="rId5"/>
    <p:sldLayoutId id="2147483705" r:id="rId6"/>
    <p:sldLayoutId id="2147483701" r:id="rId7"/>
    <p:sldLayoutId id="2147483702" r:id="rId8"/>
    <p:sldLayoutId id="2147483703" r:id="rId9"/>
    <p:sldLayoutId id="2147483704" r:id="rId10"/>
    <p:sldLayoutId id="21474837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steitaliane.it/gdp/hom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1C4FDBE2-32F7-4AC4-A40C-C51C65B1D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FB28281-3783-403A-B1AB-0182A003DF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6748" y="1843137"/>
            <a:ext cx="4425551" cy="2387600"/>
          </a:xfrm>
        </p:spPr>
        <p:txBody>
          <a:bodyPr rtlCol="0">
            <a:normAutofit fontScale="90000"/>
          </a:bodyPr>
          <a:lstStyle/>
          <a:p>
            <a:r>
              <a:rPr lang="it-IT" dirty="0">
                <a:solidFill>
                  <a:srgbClr val="FFFFFF"/>
                </a:solidFill>
              </a:rPr>
              <a:t>18 MARZO 2024</a:t>
            </a:r>
            <a:br>
              <a:rPr lang="it-IT" dirty="0">
                <a:solidFill>
                  <a:srgbClr val="FFFFFF"/>
                </a:solidFill>
              </a:rPr>
            </a:br>
            <a:r>
              <a:rPr lang="it-IT" dirty="0">
                <a:solidFill>
                  <a:srgbClr val="FFFFFF"/>
                </a:solidFill>
              </a:rPr>
              <a:t>2023 </a:t>
            </a:r>
            <a:br>
              <a:rPr lang="it-IT" dirty="0">
                <a:solidFill>
                  <a:srgbClr val="FFFFFF"/>
                </a:solidFill>
              </a:rPr>
            </a:br>
            <a:r>
              <a:rPr lang="it-IT" dirty="0">
                <a:solidFill>
                  <a:srgbClr val="FFFFFF"/>
                </a:solidFill>
              </a:rPr>
              <a:t>ORE 18:00</a:t>
            </a:r>
            <a:br>
              <a:rPr lang="it-IT" dirty="0">
                <a:solidFill>
                  <a:srgbClr val="FFFFFF"/>
                </a:solidFill>
              </a:rPr>
            </a:b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4542EAC-8BF3-4BFD-9891-145BC49409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2817" y="3849845"/>
            <a:ext cx="4425551" cy="188175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b="1" dirty="0">
                <a:solidFill>
                  <a:srgbClr val="FFFFFF"/>
                </a:solidFill>
              </a:rPr>
              <a:t>ANTICIPO MANOVRA POLITICHE ATTIVE IN AMBITO PCL-ATTIVITA’ DI SMISTAMENTO</a:t>
            </a:r>
            <a:endParaRPr lang="it-IT" b="1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1156773-3FB3-46D9-9F87-8212874048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3872" y="3116072"/>
            <a:ext cx="4378128" cy="3741928"/>
          </a:xfrm>
          <a:custGeom>
            <a:avLst/>
            <a:gdLst>
              <a:gd name="connsiteX0" fmla="*/ 2605183 w 4378128"/>
              <a:gd name="connsiteY0" fmla="*/ 0 h 3741928"/>
              <a:gd name="connsiteX1" fmla="*/ 4262321 w 4378128"/>
              <a:gd name="connsiteY1" fmla="*/ 594897 h 3741928"/>
              <a:gd name="connsiteX2" fmla="*/ 4378128 w 4378128"/>
              <a:gd name="connsiteY2" fmla="*/ 700149 h 3741928"/>
              <a:gd name="connsiteX3" fmla="*/ 4378128 w 4378128"/>
              <a:gd name="connsiteY3" fmla="*/ 3741928 h 3741928"/>
              <a:gd name="connsiteX4" fmla="*/ 263831 w 4378128"/>
              <a:gd name="connsiteY4" fmla="*/ 3741928 h 3741928"/>
              <a:gd name="connsiteX5" fmla="*/ 204729 w 4378128"/>
              <a:gd name="connsiteY5" fmla="*/ 3619238 h 3741928"/>
              <a:gd name="connsiteX6" fmla="*/ 0 w 4378128"/>
              <a:gd name="connsiteY6" fmla="*/ 2605183 h 3741928"/>
              <a:gd name="connsiteX7" fmla="*/ 2605183 w 4378128"/>
              <a:gd name="connsiteY7" fmla="*/ 0 h 3741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8128" h="3741928">
                <a:moveTo>
                  <a:pt x="2605183" y="0"/>
                </a:moveTo>
                <a:cubicBezTo>
                  <a:pt x="3234659" y="0"/>
                  <a:pt x="3811992" y="223253"/>
                  <a:pt x="4262321" y="594897"/>
                </a:cubicBezTo>
                <a:lnTo>
                  <a:pt x="4378128" y="700149"/>
                </a:lnTo>
                <a:lnTo>
                  <a:pt x="4378128" y="3741928"/>
                </a:lnTo>
                <a:lnTo>
                  <a:pt x="263831" y="3741928"/>
                </a:lnTo>
                <a:lnTo>
                  <a:pt x="204729" y="3619238"/>
                </a:lnTo>
                <a:cubicBezTo>
                  <a:pt x="72899" y="3307558"/>
                  <a:pt x="0" y="2964884"/>
                  <a:pt x="0" y="2605183"/>
                </a:cubicBezTo>
                <a:cubicBezTo>
                  <a:pt x="0" y="1166380"/>
                  <a:pt x="1166380" y="0"/>
                  <a:pt x="260518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8EA24D0-C854-4AA8-B8FD-D252660D8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99731" y="1"/>
            <a:ext cx="4208478" cy="3678281"/>
          </a:xfrm>
          <a:custGeom>
            <a:avLst/>
            <a:gdLst>
              <a:gd name="connsiteX0" fmla="*/ 711074 w 4208478"/>
              <a:gd name="connsiteY0" fmla="*/ 0 h 3678281"/>
              <a:gd name="connsiteX1" fmla="*/ 3497404 w 4208478"/>
              <a:gd name="connsiteY1" fmla="*/ 0 h 3678281"/>
              <a:gd name="connsiteX2" fmla="*/ 3592161 w 4208478"/>
              <a:gd name="connsiteY2" fmla="*/ 86120 h 3678281"/>
              <a:gd name="connsiteX3" fmla="*/ 4208478 w 4208478"/>
              <a:gd name="connsiteY3" fmla="*/ 1574042 h 3678281"/>
              <a:gd name="connsiteX4" fmla="*/ 2104239 w 4208478"/>
              <a:gd name="connsiteY4" fmla="*/ 3678281 h 3678281"/>
              <a:gd name="connsiteX5" fmla="*/ 0 w 4208478"/>
              <a:gd name="connsiteY5" fmla="*/ 1574042 h 3678281"/>
              <a:gd name="connsiteX6" fmla="*/ 616318 w 4208478"/>
              <a:gd name="connsiteY6" fmla="*/ 86120 h 3678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08478" h="3678281">
                <a:moveTo>
                  <a:pt x="711074" y="0"/>
                </a:moveTo>
                <a:lnTo>
                  <a:pt x="3497404" y="0"/>
                </a:lnTo>
                <a:lnTo>
                  <a:pt x="3592161" y="86120"/>
                </a:lnTo>
                <a:cubicBezTo>
                  <a:pt x="3972953" y="466913"/>
                  <a:pt x="4208478" y="992973"/>
                  <a:pt x="4208478" y="1574042"/>
                </a:cubicBezTo>
                <a:cubicBezTo>
                  <a:pt x="4208478" y="2736181"/>
                  <a:pt x="3266378" y="3678281"/>
                  <a:pt x="2104239" y="3678281"/>
                </a:cubicBezTo>
                <a:cubicBezTo>
                  <a:pt x="942100" y="3678281"/>
                  <a:pt x="0" y="2736181"/>
                  <a:pt x="0" y="1574042"/>
                </a:cubicBezTo>
                <a:cubicBezTo>
                  <a:pt x="0" y="992973"/>
                  <a:pt x="235525" y="466913"/>
                  <a:pt x="616318" y="861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magine 6" descr="Immagine che contiene testo, segnale&#10;&#10;Descrizione generata automaticamente">
            <a:extLst>
              <a:ext uri="{FF2B5EF4-FFF2-40B4-BE49-F238E27FC236}">
                <a16:creationId xmlns:a16="http://schemas.microsoft.com/office/drawing/2014/main" id="{C95F85BB-5FC3-1357-BD47-E2D757F87C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9957" y="270180"/>
            <a:ext cx="2048024" cy="2709367"/>
          </a:xfrm>
          <a:custGeom>
            <a:avLst/>
            <a:gdLst/>
            <a:ahLst/>
            <a:cxnLst/>
            <a:rect l="l" t="t" r="r" b="b"/>
            <a:pathLst>
              <a:path w="2833631" h="2677010">
                <a:moveTo>
                  <a:pt x="49418" y="0"/>
                </a:moveTo>
                <a:lnTo>
                  <a:pt x="2784213" y="0"/>
                </a:lnTo>
                <a:cubicBezTo>
                  <a:pt x="2811506" y="0"/>
                  <a:pt x="2833631" y="22125"/>
                  <a:pt x="2833631" y="49418"/>
                </a:cubicBezTo>
                <a:lnTo>
                  <a:pt x="2833631" y="2627592"/>
                </a:lnTo>
                <a:cubicBezTo>
                  <a:pt x="2833631" y="2654885"/>
                  <a:pt x="2811506" y="2677010"/>
                  <a:pt x="2784213" y="2677010"/>
                </a:cubicBezTo>
                <a:lnTo>
                  <a:pt x="49418" y="2677010"/>
                </a:lnTo>
                <a:cubicBezTo>
                  <a:pt x="22125" y="2677010"/>
                  <a:pt x="0" y="2654885"/>
                  <a:pt x="0" y="2627592"/>
                </a:cubicBezTo>
                <a:lnTo>
                  <a:pt x="0" y="49418"/>
                </a:lnTo>
                <a:cubicBezTo>
                  <a:pt x="0" y="22125"/>
                  <a:pt x="22125" y="0"/>
                  <a:pt x="49418" y="0"/>
                </a:cubicBezTo>
                <a:close/>
              </a:path>
            </a:pathLst>
          </a:custGeom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5976" y="2130090"/>
            <a:ext cx="457824" cy="44540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Uno spruzzo astratto di blu e rosa">
            <a:extLst>
              <a:ext uri="{FF2B5EF4-FFF2-40B4-BE49-F238E27FC236}">
                <a16:creationId xmlns:a16="http://schemas.microsoft.com/office/drawing/2014/main" id="{1575D5A1-75CC-94F9-7FD3-3D97A8429C7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2" b="-2"/>
          <a:stretch/>
        </p:blipFill>
        <p:spPr>
          <a:xfrm>
            <a:off x="8782279" y="4352269"/>
            <a:ext cx="2899242" cy="1630823"/>
          </a:xfrm>
          <a:custGeom>
            <a:avLst/>
            <a:gdLst/>
            <a:ahLst/>
            <a:cxnLst/>
            <a:rect l="l" t="t" r="r" b="b"/>
            <a:pathLst>
              <a:path w="2833631" h="2677010">
                <a:moveTo>
                  <a:pt x="49418" y="0"/>
                </a:moveTo>
                <a:lnTo>
                  <a:pt x="2784213" y="0"/>
                </a:lnTo>
                <a:cubicBezTo>
                  <a:pt x="2811506" y="0"/>
                  <a:pt x="2833631" y="22125"/>
                  <a:pt x="2833631" y="49418"/>
                </a:cubicBezTo>
                <a:lnTo>
                  <a:pt x="2833631" y="2627592"/>
                </a:lnTo>
                <a:cubicBezTo>
                  <a:pt x="2833631" y="2654885"/>
                  <a:pt x="2811506" y="2677010"/>
                  <a:pt x="2784213" y="2677010"/>
                </a:cubicBezTo>
                <a:lnTo>
                  <a:pt x="49418" y="2677010"/>
                </a:lnTo>
                <a:cubicBezTo>
                  <a:pt x="22125" y="2677010"/>
                  <a:pt x="0" y="2654885"/>
                  <a:pt x="0" y="2627592"/>
                </a:cubicBezTo>
                <a:lnTo>
                  <a:pt x="0" y="49418"/>
                </a:lnTo>
                <a:cubicBezTo>
                  <a:pt x="0" y="22125"/>
                  <a:pt x="22125" y="0"/>
                  <a:pt x="49418" y="0"/>
                </a:cubicBezTo>
                <a:close/>
              </a:path>
            </a:pathLst>
          </a:custGeom>
        </p:spPr>
      </p:pic>
      <p:pic>
        <p:nvPicPr>
          <p:cNvPr id="7" name="Immagine 7">
            <a:extLst>
              <a:ext uri="{FF2B5EF4-FFF2-40B4-BE49-F238E27FC236}">
                <a16:creationId xmlns:a16="http://schemas.microsoft.com/office/drawing/2014/main" id="{CB61B65B-3454-C287-FADF-C5F3C439A3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255" y="5914992"/>
            <a:ext cx="2743200" cy="940085"/>
          </a:xfrm>
          <a:prstGeom prst="rect">
            <a:avLst/>
          </a:prstGeom>
        </p:spPr>
      </p:pic>
      <p:pic>
        <p:nvPicPr>
          <p:cNvPr id="8" name="Immagine 9">
            <a:extLst>
              <a:ext uri="{FF2B5EF4-FFF2-40B4-BE49-F238E27FC236}">
                <a16:creationId xmlns:a16="http://schemas.microsoft.com/office/drawing/2014/main" id="{92C829F2-8D06-63FE-E766-939D709114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7435" y="5922418"/>
            <a:ext cx="982719" cy="938371"/>
          </a:xfrm>
          <a:prstGeom prst="rect">
            <a:avLst/>
          </a:prstGeom>
        </p:spPr>
      </p:pic>
      <p:sp>
        <p:nvSpPr>
          <p:cNvPr id="12" name="Sottotitolo 2">
            <a:extLst>
              <a:ext uri="{FF2B5EF4-FFF2-40B4-BE49-F238E27FC236}">
                <a16:creationId xmlns:a16="http://schemas.microsoft.com/office/drawing/2014/main" id="{3B8B8A52-D30F-E2ED-D808-5C87B4D68CB7}"/>
              </a:ext>
            </a:extLst>
          </p:cNvPr>
          <p:cNvSpPr txBox="1">
            <a:spLocks/>
          </p:cNvSpPr>
          <p:nvPr/>
        </p:nvSpPr>
        <p:spPr>
          <a:xfrm>
            <a:off x="3515148" y="6524727"/>
            <a:ext cx="4425551" cy="18817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>
                <a:solidFill>
                  <a:srgbClr val="FFFFFF"/>
                </a:solidFill>
              </a:rPr>
              <a:t>www.slpcisl-alessandria.it</a:t>
            </a:r>
          </a:p>
        </p:txBody>
      </p:sp>
    </p:spTree>
    <p:extLst>
      <p:ext uri="{BB962C8B-B14F-4D97-AF65-F5344CB8AC3E}">
        <p14:creationId xmlns:p14="http://schemas.microsoft.com/office/powerpoint/2010/main" val="553726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BF19FED-78AD-DECD-ED49-DCE2F40F8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100" b="1" dirty="0">
                <a:solidFill>
                  <a:srgbClr val="FFFFFF"/>
                </a:solidFill>
              </a:rPr>
              <a:t>IL CL DI ALESSANDRIA</a:t>
            </a:r>
            <a:br>
              <a:rPr lang="en-US" sz="3100" b="1" dirty="0">
                <a:solidFill>
                  <a:srgbClr val="FFFFFF"/>
                </a:solidFill>
              </a:rPr>
            </a:br>
            <a:r>
              <a:rPr lang="en-US" sz="3100" b="1" dirty="0">
                <a:solidFill>
                  <a:srgbClr val="FFFFFF"/>
                </a:solidFill>
              </a:rPr>
              <a:t>PIAZZALE E.CURIEL</a:t>
            </a:r>
            <a:endParaRPr lang="en-US" sz="31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4" descr="Immagine che contiene testo, segnale&#10;&#10;Descrizione generata automaticamente">
            <a:extLst>
              <a:ext uri="{FF2B5EF4-FFF2-40B4-BE49-F238E27FC236}">
                <a16:creationId xmlns:a16="http://schemas.microsoft.com/office/drawing/2014/main" id="{FF2FA546-1C36-BBCB-0A8B-C855F1E329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048" y="102166"/>
            <a:ext cx="935421" cy="1236937"/>
          </a:xfrm>
        </p:spPr>
      </p:pic>
      <p:graphicFrame>
        <p:nvGraphicFramePr>
          <p:cNvPr id="6" name="CasellaDiTesto 2">
            <a:extLst>
              <a:ext uri="{FF2B5EF4-FFF2-40B4-BE49-F238E27FC236}">
                <a16:creationId xmlns:a16="http://schemas.microsoft.com/office/drawing/2014/main" id="{B09F1915-2E37-16C0-13BD-1673258FAA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6032476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Immagine 4">
            <a:extLst>
              <a:ext uri="{FF2B5EF4-FFF2-40B4-BE49-F238E27FC236}">
                <a16:creationId xmlns:a16="http://schemas.microsoft.com/office/drawing/2014/main" id="{56877BDE-AFA5-2CF3-2D04-ADF7451BA2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9496" y="1572921"/>
            <a:ext cx="11033008" cy="4768380"/>
          </a:xfrm>
          <a:prstGeom prst="rect">
            <a:avLst/>
          </a:prstGeom>
        </p:spPr>
      </p:pic>
      <p:sp>
        <p:nvSpPr>
          <p:cNvPr id="7" name="Freccia a destra 6">
            <a:extLst>
              <a:ext uri="{FF2B5EF4-FFF2-40B4-BE49-F238E27FC236}">
                <a16:creationId xmlns:a16="http://schemas.microsoft.com/office/drawing/2014/main" id="{BBB1C5DD-C91B-E4E7-BE00-7C62F5F65F28}"/>
              </a:ext>
            </a:extLst>
          </p:cNvPr>
          <p:cNvSpPr/>
          <p:nvPr/>
        </p:nvSpPr>
        <p:spPr>
          <a:xfrm rot="13365985">
            <a:off x="6316563" y="5120342"/>
            <a:ext cx="1754498" cy="74871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1170551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1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BF19FED-78AD-DECD-ED49-DCE2F40F8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0867" y="379236"/>
            <a:ext cx="5859027" cy="133967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b="1" kern="1200" dirty="0">
                <a:latin typeface="+mj-lt"/>
                <a:ea typeface="+mj-ea"/>
                <a:cs typeface="+mj-cs"/>
              </a:rPr>
              <a:t>MAI MOLLARE...</a:t>
            </a:r>
            <a:br>
              <a:rPr lang="en-US" b="1" kern="1200" dirty="0"/>
            </a:br>
            <a:r>
              <a:rPr lang="en-US" b="1" kern="1200" dirty="0">
                <a:latin typeface="+mj-lt"/>
                <a:ea typeface="+mj-ea"/>
                <a:cs typeface="+mj-cs"/>
              </a:rPr>
              <a:t>CON SLP CISL NESSUNO E' SOLO...</a:t>
            </a:r>
            <a:endParaRPr lang="en-US" b="1" kern="1200" dirty="0">
              <a:latin typeface="+mj-lt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BBDF2D0-A819-DECB-4EBF-7D6D97569367}"/>
              </a:ext>
            </a:extLst>
          </p:cNvPr>
          <p:cNvSpPr txBox="1"/>
          <p:nvPr/>
        </p:nvSpPr>
        <p:spPr>
          <a:xfrm>
            <a:off x="908756" y="2629958"/>
            <a:ext cx="5393361" cy="435133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rgbClr val="FF0000"/>
                </a:solidFill>
              </a:rPr>
              <a:t>La </a:t>
            </a:r>
            <a:r>
              <a:rPr lang="en-US" sz="2400" b="1" dirty="0" err="1">
                <a:solidFill>
                  <a:srgbClr val="FF0000"/>
                </a:solidFill>
              </a:rPr>
              <a:t>sfida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dei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creativi</a:t>
            </a:r>
            <a:r>
              <a:rPr lang="en-US" sz="2400" b="1" dirty="0">
                <a:solidFill>
                  <a:srgbClr val="FF0000"/>
                </a:solidFill>
              </a:rPr>
              <a:t> è </a:t>
            </a:r>
            <a:r>
              <a:rPr lang="en-US" sz="2400" b="1" dirty="0" err="1">
                <a:solidFill>
                  <a:srgbClr val="FF0000"/>
                </a:solidFill>
              </a:rPr>
              <a:t>sospettare</a:t>
            </a:r>
            <a:r>
              <a:rPr lang="en-US" sz="2400" b="1" dirty="0">
                <a:solidFill>
                  <a:srgbClr val="FF0000"/>
                </a:solidFill>
              </a:rPr>
              <a:t> di </a:t>
            </a:r>
            <a:r>
              <a:rPr lang="en-US" sz="2400" b="1" dirty="0" err="1">
                <a:solidFill>
                  <a:srgbClr val="FF0000"/>
                </a:solidFill>
              </a:rPr>
              <a:t>ogni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discorso</a:t>
            </a:r>
            <a:r>
              <a:rPr lang="en-US" sz="2400" b="1" dirty="0">
                <a:solidFill>
                  <a:srgbClr val="FF0000"/>
                </a:solidFill>
              </a:rPr>
              <a:t>, </a:t>
            </a:r>
            <a:r>
              <a:rPr lang="en-US" sz="2400" b="1" dirty="0" err="1">
                <a:solidFill>
                  <a:srgbClr val="FF0000"/>
                </a:solidFill>
              </a:rPr>
              <a:t>opinione</a:t>
            </a:r>
            <a:r>
              <a:rPr lang="en-US" sz="2400" b="1" dirty="0">
                <a:solidFill>
                  <a:srgbClr val="FF0000"/>
                </a:solidFill>
              </a:rPr>
              <a:t>, </a:t>
            </a:r>
            <a:r>
              <a:rPr lang="en-US" sz="2400" b="1" dirty="0" err="1">
                <a:solidFill>
                  <a:srgbClr val="FF0000"/>
                </a:solidFill>
              </a:rPr>
              <a:t>affermazione</a:t>
            </a:r>
            <a:r>
              <a:rPr lang="en-US" sz="2400" b="1" dirty="0">
                <a:solidFill>
                  <a:srgbClr val="FF0000"/>
                </a:solidFill>
              </a:rPr>
              <a:t> o </a:t>
            </a:r>
            <a:r>
              <a:rPr lang="en-US" sz="2400" b="1" dirty="0" err="1">
                <a:solidFill>
                  <a:srgbClr val="FF0000"/>
                </a:solidFill>
              </a:rPr>
              <a:t>proposta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che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si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presenti</a:t>
            </a:r>
            <a:r>
              <a:rPr lang="en-US" sz="2400" b="1" dirty="0">
                <a:solidFill>
                  <a:srgbClr val="FF0000"/>
                </a:solidFill>
              </a:rPr>
              <a:t> come </a:t>
            </a:r>
            <a:r>
              <a:rPr lang="en-US" sz="2400" b="1" dirty="0" err="1">
                <a:solidFill>
                  <a:srgbClr val="FF0000"/>
                </a:solidFill>
              </a:rPr>
              <a:t>l’unica</a:t>
            </a:r>
            <a:r>
              <a:rPr lang="en-US" sz="2400" b="1" dirty="0">
                <a:solidFill>
                  <a:srgbClr val="FF0000"/>
                </a:solidFill>
              </a:rPr>
              <a:t> via </a:t>
            </a:r>
            <a:r>
              <a:rPr lang="en-US" sz="2400" b="1" dirty="0" err="1">
                <a:solidFill>
                  <a:srgbClr val="FF0000"/>
                </a:solidFill>
              </a:rPr>
              <a:t>possibile</a:t>
            </a:r>
            <a:r>
              <a:rPr lang="en-US" sz="2400" b="1" dirty="0">
                <a:solidFill>
                  <a:srgbClr val="FF0000"/>
                </a:solidFill>
              </a:rPr>
              <a:t>.</a:t>
            </a:r>
            <a:endParaRPr lang="en-US" sz="2400" dirty="0">
              <a:solidFill>
                <a:srgbClr val="FF0000"/>
              </a:solidFill>
            </a:endParaRP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sz="2400" b="1" dirty="0" err="1">
                <a:solidFill>
                  <a:srgbClr val="FF0000"/>
                </a:solidFill>
              </a:rPr>
              <a:t>C’è</a:t>
            </a:r>
            <a:r>
              <a:rPr lang="en-US" sz="2400" b="1" dirty="0">
                <a:solidFill>
                  <a:srgbClr val="FF0000"/>
                </a:solidFill>
              </a:rPr>
              <a:t> sempre </a:t>
            </a:r>
            <a:r>
              <a:rPr lang="en-US" sz="2400" b="1" dirty="0" err="1">
                <a:solidFill>
                  <a:srgbClr val="FF0000"/>
                </a:solidFill>
              </a:rPr>
              <a:t>un’alternativa</a:t>
            </a:r>
            <a:r>
              <a:rPr lang="en-US" sz="2400" b="1" dirty="0">
                <a:solidFill>
                  <a:srgbClr val="FF0000"/>
                </a:solidFill>
              </a:rPr>
              <a:t>.</a:t>
            </a: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sz="2400" b="1" err="1">
                <a:solidFill>
                  <a:srgbClr val="FF0000"/>
                </a:solidFill>
              </a:rPr>
              <a:t>C’è</a:t>
            </a:r>
            <a:r>
              <a:rPr lang="en-US" sz="2400" b="1" dirty="0">
                <a:solidFill>
                  <a:srgbClr val="FF0000"/>
                </a:solidFill>
              </a:rPr>
              <a:t> sempre </a:t>
            </a:r>
            <a:r>
              <a:rPr lang="en-US" sz="2400" b="1" err="1">
                <a:solidFill>
                  <a:srgbClr val="FF0000"/>
                </a:solidFill>
              </a:rPr>
              <a:t>un’altra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err="1">
                <a:solidFill>
                  <a:srgbClr val="FF0000"/>
                </a:solidFill>
              </a:rPr>
              <a:t>possibilità</a:t>
            </a:r>
            <a:endParaRPr lang="en-US" sz="2400" b="1">
              <a:solidFill>
                <a:srgbClr val="FF0000"/>
              </a:solidFill>
            </a:endParaRPr>
          </a:p>
          <a:p>
            <a:pPr indent="-228600" algn="ctr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0000"/>
              </a:solidFill>
            </a:endParaRP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rgbClr val="FF0000"/>
                </a:solidFill>
              </a:rPr>
              <a:t>#papafrancesco</a:t>
            </a:r>
          </a:p>
        </p:txBody>
      </p:sp>
      <p:pic>
        <p:nvPicPr>
          <p:cNvPr id="8" name="Immagine 8">
            <a:extLst>
              <a:ext uri="{FF2B5EF4-FFF2-40B4-BE49-F238E27FC236}">
                <a16:creationId xmlns:a16="http://schemas.microsoft.com/office/drawing/2014/main" id="{ADF98F83-0605-5492-5975-76FCA89274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25" r="22877" b="2"/>
          <a:stretch/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39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4" descr="Immagine che contiene testo, segnale&#10;&#10;Descrizione generata automaticamente">
            <a:extLst>
              <a:ext uri="{FF2B5EF4-FFF2-40B4-BE49-F238E27FC236}">
                <a16:creationId xmlns:a16="http://schemas.microsoft.com/office/drawing/2014/main" id="{FF2FA546-1C36-BBCB-0A8B-C855F1E329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6048" y="102166"/>
            <a:ext cx="935421" cy="1236937"/>
          </a:xfrm>
        </p:spPr>
      </p:pic>
    </p:spTree>
    <p:extLst>
      <p:ext uri="{BB962C8B-B14F-4D97-AF65-F5344CB8AC3E}">
        <p14:creationId xmlns:p14="http://schemas.microsoft.com/office/powerpoint/2010/main" val="2710334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B304A14-32D0-4873-B914-423ED7B8D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BF19FED-78AD-DECD-ED49-DCE2F40F8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3717" y="391401"/>
            <a:ext cx="53875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kern="1200" dirty="0">
                <a:latin typeface="+mj-lt"/>
                <a:ea typeface="+mj-ea"/>
                <a:cs typeface="+mj-cs"/>
              </a:rPr>
              <a:t> </a:t>
            </a:r>
            <a:r>
              <a:rPr lang="en-US" sz="4000" b="1" kern="1200" dirty="0">
                <a:latin typeface="Calibri"/>
                <a:ea typeface="Calibri"/>
                <a:cs typeface="Calibri"/>
              </a:rPr>
              <a:t>GLI ACCORDI SINDACALI</a:t>
            </a:r>
            <a:r>
              <a:rPr lang="en-US" sz="4000" b="1" kern="1200" dirty="0">
                <a:latin typeface="+mj-lt"/>
                <a:ea typeface="+mj-ea"/>
                <a:cs typeface="+mj-cs"/>
              </a:rPr>
              <a:t> </a:t>
            </a:r>
            <a:endParaRPr lang="en-US" sz="4000" kern="1200">
              <a:latin typeface="+mj-lt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D9F8013-F7D4-6CF1-82ED-A7F11623DBDD}"/>
              </a:ext>
            </a:extLst>
          </p:cNvPr>
          <p:cNvSpPr txBox="1"/>
          <p:nvPr/>
        </p:nvSpPr>
        <p:spPr>
          <a:xfrm>
            <a:off x="89338" y="2206625"/>
            <a:ext cx="6136364" cy="435133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Accordo</a:t>
            </a:r>
            <a:r>
              <a:rPr lang="en-US" sz="3200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Sindacale</a:t>
            </a:r>
            <a:r>
              <a:rPr lang="en-US" sz="3200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 del 3 </a:t>
            </a:r>
            <a:r>
              <a:rPr lang="en-US" sz="3200" dirty="0" err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agosto</a:t>
            </a:r>
            <a:r>
              <a:rPr lang="en-US" sz="3200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 2021</a:t>
            </a:r>
          </a:p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FF0000"/>
              </a:solidFill>
              <a:latin typeface="Calibri"/>
              <a:ea typeface="Calibri"/>
              <a:cs typeface="Calibri"/>
            </a:endParaRPr>
          </a:p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Accordo</a:t>
            </a:r>
            <a:r>
              <a:rPr lang="en-US" sz="3200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 </a:t>
            </a:r>
            <a:r>
              <a:rPr lang="en-US" sz="3200" dirty="0" err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Sindacale</a:t>
            </a:r>
            <a:r>
              <a:rPr lang="en-US" sz="3200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 del 5 </a:t>
            </a:r>
            <a:r>
              <a:rPr lang="en-US" sz="3200" dirty="0" err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febbraio</a:t>
            </a:r>
            <a:r>
              <a:rPr lang="en-US" sz="3200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 2024</a:t>
            </a:r>
          </a:p>
        </p:txBody>
      </p:sp>
      <p:pic>
        <p:nvPicPr>
          <p:cNvPr id="5" name="Immagine 5" descr="Immagine che contiene persona&#10;&#10;Descrizione generata automaticamente">
            <a:extLst>
              <a:ext uri="{FF2B5EF4-FFF2-40B4-BE49-F238E27FC236}">
                <a16:creationId xmlns:a16="http://schemas.microsoft.com/office/drawing/2014/main" id="{DD7244FF-11E0-42CE-7DA1-D37125BF6C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24" r="-1" b="-1"/>
          <a:stretch/>
        </p:blipFill>
        <p:spPr>
          <a:xfrm>
            <a:off x="6621294" y="1295416"/>
            <a:ext cx="5570706" cy="5562584"/>
          </a:xfrm>
          <a:custGeom>
            <a:avLst/>
            <a:gdLst/>
            <a:ahLst/>
            <a:cxnLst/>
            <a:rect l="l" t="t" r="r" b="b"/>
            <a:pathLst>
              <a:path w="5570706" h="5562584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</p:spPr>
      </p:pic>
      <p:sp>
        <p:nvSpPr>
          <p:cNvPr id="12" name="!!Oval">
            <a:extLst>
              <a:ext uri="{FF2B5EF4-FFF2-40B4-BE49-F238E27FC236}">
                <a16:creationId xmlns:a16="http://schemas.microsoft.com/office/drawing/2014/main" id="{1D460C86-854F-4FB3-ABC2-E823D8FEB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3451" y="1656147"/>
            <a:ext cx="546100" cy="546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!!Arc">
            <a:extLst>
              <a:ext uri="{FF2B5EF4-FFF2-40B4-BE49-F238E27FC236}">
                <a16:creationId xmlns:a16="http://schemas.microsoft.com/office/drawing/2014/main" id="{BB48116A-278A-4CC5-89D3-9DE8E8FF1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739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4" descr="Immagine che contiene testo, segnale&#10;&#10;Descrizione generata automaticamente">
            <a:extLst>
              <a:ext uri="{FF2B5EF4-FFF2-40B4-BE49-F238E27FC236}">
                <a16:creationId xmlns:a16="http://schemas.microsoft.com/office/drawing/2014/main" id="{FF2FA546-1C36-BBCB-0A8B-C855F1E329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6048" y="102166"/>
            <a:ext cx="935421" cy="1236937"/>
          </a:xfrm>
        </p:spPr>
      </p:pic>
    </p:spTree>
    <p:extLst>
      <p:ext uri="{BB962C8B-B14F-4D97-AF65-F5344CB8AC3E}">
        <p14:creationId xmlns:p14="http://schemas.microsoft.com/office/powerpoint/2010/main" val="378209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5199994-21AE-49A2-BA0D-12E295989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BF19FED-78AD-DECD-ED49-DCE2F40F8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502" y="977268"/>
            <a:ext cx="4771178" cy="116011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2800" kern="1200" dirty="0">
                <a:latin typeface="+mj-lt"/>
                <a:ea typeface="+mj-ea"/>
                <a:cs typeface="+mj-cs"/>
              </a:rPr>
              <a:t> </a:t>
            </a:r>
            <a:r>
              <a:rPr lang="en-US" sz="4400" b="1" kern="1200" dirty="0">
                <a:latin typeface="+mj-lt"/>
                <a:ea typeface="+mj-ea"/>
                <a:cs typeface="+mj-cs"/>
              </a:rPr>
              <a:t>L</a:t>
            </a:r>
            <a:r>
              <a:rPr lang="en-US" sz="4400" b="1" kern="1200" dirty="0">
                <a:latin typeface="Calibri"/>
                <a:ea typeface="Calibri"/>
                <a:cs typeface="Calibri"/>
              </a:rPr>
              <a:t>e </a:t>
            </a:r>
            <a:r>
              <a:rPr lang="en-US" sz="4400" b="1" kern="1200" dirty="0" err="1">
                <a:latin typeface="Calibri"/>
                <a:ea typeface="Calibri"/>
                <a:cs typeface="Calibri"/>
              </a:rPr>
              <a:t>disponibilità</a:t>
            </a:r>
            <a:r>
              <a:rPr lang="en-US" sz="4400" b="1" kern="1200" dirty="0">
                <a:latin typeface="Calibri"/>
                <a:ea typeface="Calibri"/>
                <a:cs typeface="Calibri"/>
              </a:rPr>
              <a:t> per la </a:t>
            </a:r>
            <a:r>
              <a:rPr lang="en-US" sz="4400" b="1" kern="1200" dirty="0" err="1">
                <a:latin typeface="Calibri"/>
                <a:ea typeface="Calibri"/>
                <a:cs typeface="Calibri"/>
              </a:rPr>
              <a:t>provincia</a:t>
            </a:r>
            <a:r>
              <a:rPr lang="en-US" sz="4400" b="1" kern="1200" dirty="0">
                <a:latin typeface="Calibri"/>
                <a:ea typeface="Calibri"/>
                <a:cs typeface="Calibri"/>
              </a:rPr>
              <a:t> di Alessandria </a:t>
            </a:r>
            <a:r>
              <a:rPr lang="en-US" sz="4000" b="1" kern="1200" dirty="0">
                <a:latin typeface="Calibri"/>
                <a:ea typeface="Calibri"/>
                <a:cs typeface="Calibri"/>
              </a:rPr>
              <a:t> </a:t>
            </a:r>
            <a:br>
              <a:rPr lang="en-US" sz="4000" b="1" dirty="0">
                <a:latin typeface="Calibri"/>
              </a:rPr>
            </a:br>
            <a:endParaRPr lang="en-US" sz="4000" b="1" kern="1200">
              <a:latin typeface="Calibri"/>
              <a:ea typeface="Calibri"/>
              <a:cs typeface="Calibri"/>
            </a:endParaRPr>
          </a:p>
        </p:txBody>
      </p:sp>
      <p:pic>
        <p:nvPicPr>
          <p:cNvPr id="5" name="Immagine 5" descr="Immagine che contiene mappa&#10;&#10;Descrizione generata automaticamente">
            <a:extLst>
              <a:ext uri="{FF2B5EF4-FFF2-40B4-BE49-F238E27FC236}">
                <a16:creationId xmlns:a16="http://schemas.microsoft.com/office/drawing/2014/main" id="{776710C8-7EB3-8341-4514-C0AA2B4FB1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233" y="1558008"/>
            <a:ext cx="4770161" cy="4719543"/>
          </a:xfrm>
          <a:custGeom>
            <a:avLst/>
            <a:gdLst/>
            <a:ahLst/>
            <a:cxnLst/>
            <a:rect l="l" t="t" r="r" b="b"/>
            <a:pathLst>
              <a:path w="4643496" h="5550370">
                <a:moveTo>
                  <a:pt x="81586" y="0"/>
                </a:moveTo>
                <a:lnTo>
                  <a:pt x="4561910" y="0"/>
                </a:lnTo>
                <a:cubicBezTo>
                  <a:pt x="4606969" y="0"/>
                  <a:pt x="4643496" y="36527"/>
                  <a:pt x="4643496" y="81586"/>
                </a:cubicBezTo>
                <a:lnTo>
                  <a:pt x="4643496" y="5468784"/>
                </a:lnTo>
                <a:cubicBezTo>
                  <a:pt x="4643496" y="5513843"/>
                  <a:pt x="4606969" y="5550370"/>
                  <a:pt x="4561910" y="5550370"/>
                </a:cubicBezTo>
                <a:lnTo>
                  <a:pt x="81586" y="5550370"/>
                </a:lnTo>
                <a:cubicBezTo>
                  <a:pt x="36527" y="5550370"/>
                  <a:pt x="0" y="5513843"/>
                  <a:pt x="0" y="5468784"/>
                </a:cubicBezTo>
                <a:lnTo>
                  <a:pt x="0" y="81586"/>
                </a:lnTo>
                <a:cubicBezTo>
                  <a:pt x="0" y="36527"/>
                  <a:pt x="36527" y="0"/>
                  <a:pt x="81586" y="0"/>
                </a:cubicBezTo>
                <a:close/>
              </a:path>
            </a:pathLst>
          </a:custGeom>
        </p:spPr>
      </p:pic>
      <p:sp>
        <p:nvSpPr>
          <p:cNvPr id="12" name="Arc 11">
            <a:extLst>
              <a:ext uri="{FF2B5EF4-FFF2-40B4-BE49-F238E27FC236}">
                <a16:creationId xmlns:a16="http://schemas.microsoft.com/office/drawing/2014/main" id="{A2C34835-4F79-4934-B151-D68E79764C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269068">
            <a:off x="8717845" y="3339275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D9F8013-F7D4-6CF1-82ED-A7F11623DBDD}"/>
              </a:ext>
            </a:extLst>
          </p:cNvPr>
          <p:cNvSpPr txBox="1"/>
          <p:nvPr/>
        </p:nvSpPr>
        <p:spPr>
          <a:xfrm>
            <a:off x="6651329" y="2416832"/>
            <a:ext cx="4771178" cy="438890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sz="3200" b="1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14 </a:t>
            </a:r>
            <a:r>
              <a:rPr lang="en-US" sz="32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posti</a:t>
            </a:r>
            <a:r>
              <a:rPr lang="en-US" sz="3200" b="1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 in regime </a:t>
            </a:r>
            <a:r>
              <a:rPr lang="en-US" sz="32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contrattuale</a:t>
            </a:r>
            <a:r>
              <a:rPr lang="en-US" sz="3200" b="1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 PART-TIME</a:t>
            </a: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sz="3200" b="1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EX ORIZZONTALE SU BASE GIORNALIERA</a:t>
            </a: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sz="3200" b="1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ORARI BASKET CL DI ALESSANDRIA </a:t>
            </a:r>
            <a:endParaRPr lang="it-IT" sz="3200" dirty="0">
              <a:latin typeface="Calibri"/>
              <a:ea typeface="Calibri"/>
              <a:cs typeface="Calibri"/>
            </a:endParaRPr>
          </a:p>
        </p:txBody>
      </p:sp>
      <p:pic>
        <p:nvPicPr>
          <p:cNvPr id="4" name="Immagine 4" descr="Immagine che contiene testo, segnale&#10;&#10;Descrizione generata automaticamente">
            <a:extLst>
              <a:ext uri="{FF2B5EF4-FFF2-40B4-BE49-F238E27FC236}">
                <a16:creationId xmlns:a16="http://schemas.microsoft.com/office/drawing/2014/main" id="{FF2FA546-1C36-BBCB-0A8B-C855F1E329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6048" y="102166"/>
            <a:ext cx="935421" cy="1236937"/>
          </a:xfrm>
        </p:spPr>
      </p:pic>
    </p:spTree>
    <p:extLst>
      <p:ext uri="{BB962C8B-B14F-4D97-AF65-F5344CB8AC3E}">
        <p14:creationId xmlns:p14="http://schemas.microsoft.com/office/powerpoint/2010/main" val="3231741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5199994-21AE-49A2-BA0D-12E295989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BF19FED-78AD-DECD-ED49-DCE2F40F8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853" y="759048"/>
            <a:ext cx="5566293" cy="116011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2800" kern="1200" dirty="0">
                <a:latin typeface="+mj-lt"/>
                <a:ea typeface="+mj-ea"/>
                <a:cs typeface="+mj-cs"/>
              </a:rPr>
              <a:t> </a:t>
            </a:r>
            <a:r>
              <a:rPr lang="en-US" sz="4400" b="1" kern="1200" dirty="0">
                <a:latin typeface="+mj-lt"/>
                <a:ea typeface="+mj-ea"/>
                <a:cs typeface="+mj-cs"/>
              </a:rPr>
              <a:t>BASKET ORARIO CL DI ALESSANDRIA</a:t>
            </a:r>
            <a:br>
              <a:rPr lang="en-US" sz="4000" b="1" dirty="0">
                <a:latin typeface="Calibri"/>
              </a:rPr>
            </a:br>
            <a:endParaRPr lang="en-US" sz="4000" b="1" kern="1200" dirty="0">
              <a:latin typeface="Calibri"/>
              <a:ea typeface="Calibri"/>
              <a:cs typeface="Calibri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A2C34835-4F79-4934-B151-D68E79764C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269068">
            <a:off x="8717845" y="3339275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D9F8013-F7D4-6CF1-82ED-A7F11623DBDD}"/>
              </a:ext>
            </a:extLst>
          </p:cNvPr>
          <p:cNvSpPr txBox="1"/>
          <p:nvPr/>
        </p:nvSpPr>
        <p:spPr>
          <a:xfrm>
            <a:off x="6651329" y="2416832"/>
            <a:ext cx="4771178" cy="438890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sz="3200" b="1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 </a:t>
            </a:r>
            <a:endParaRPr lang="it-IT" sz="3200" dirty="0">
              <a:latin typeface="Calibri"/>
              <a:ea typeface="Calibri"/>
              <a:cs typeface="Calibri"/>
            </a:endParaRPr>
          </a:p>
        </p:txBody>
      </p:sp>
      <p:pic>
        <p:nvPicPr>
          <p:cNvPr id="4" name="Immagine 4" descr="Immagine che contiene testo, segnale&#10;&#10;Descrizione generata automaticamente">
            <a:extLst>
              <a:ext uri="{FF2B5EF4-FFF2-40B4-BE49-F238E27FC236}">
                <a16:creationId xmlns:a16="http://schemas.microsoft.com/office/drawing/2014/main" id="{FF2FA546-1C36-BBCB-0A8B-C855F1E329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048" y="102166"/>
            <a:ext cx="935421" cy="1236937"/>
          </a:xfrm>
        </p:spPr>
      </p:pic>
      <p:pic>
        <p:nvPicPr>
          <p:cNvPr id="8" name="Immagine 7" descr="Immagine che contiene testo, schermata, Carattere, numero&#10;&#10;Descrizione generata automaticamente">
            <a:extLst>
              <a:ext uri="{FF2B5EF4-FFF2-40B4-BE49-F238E27FC236}">
                <a16:creationId xmlns:a16="http://schemas.microsoft.com/office/drawing/2014/main" id="{B64C4748-D76F-DCF6-D087-E57ADE1225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90" y="2295338"/>
            <a:ext cx="11394418" cy="264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161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F19FED-78AD-DECD-ED49-DCE2F40F8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54918"/>
            <a:ext cx="10515600" cy="1325563"/>
          </a:xfrm>
        </p:spPr>
        <p:txBody>
          <a:bodyPr/>
          <a:lstStyle/>
          <a:p>
            <a:pPr algn="ctr"/>
            <a:r>
              <a:rPr lang="it-IT" sz="4000" b="1" dirty="0">
                <a:latin typeface="Calibri"/>
                <a:ea typeface="Calibri"/>
                <a:cs typeface="Calibri"/>
              </a:rPr>
              <a:t>REQUISITI PER ACCEDERE ALLA GRADUATORIA</a:t>
            </a:r>
          </a:p>
          <a:p>
            <a:endParaRPr lang="it-IT" dirty="0"/>
          </a:p>
        </p:txBody>
      </p:sp>
      <p:pic>
        <p:nvPicPr>
          <p:cNvPr id="4" name="Immagine 4" descr="Immagine che contiene testo, segnale&#10;&#10;Descrizione generata automaticamente">
            <a:extLst>
              <a:ext uri="{FF2B5EF4-FFF2-40B4-BE49-F238E27FC236}">
                <a16:creationId xmlns:a16="http://schemas.microsoft.com/office/drawing/2014/main" id="{FF2FA546-1C36-BBCB-0A8B-C855F1E329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048" y="102166"/>
            <a:ext cx="935421" cy="1236937"/>
          </a:xfr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FC816BF7-AC48-F735-96FA-3D2F895FAF28}"/>
              </a:ext>
            </a:extLst>
          </p:cNvPr>
          <p:cNvSpPr txBox="1"/>
          <p:nvPr/>
        </p:nvSpPr>
        <p:spPr>
          <a:xfrm>
            <a:off x="1219200" y="1480481"/>
            <a:ext cx="10166130" cy="50167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4400" b="1" dirty="0">
                <a:solidFill>
                  <a:srgbClr val="FF0000"/>
                </a:solidFill>
                <a:latin typeface="Calibri"/>
              </a:rPr>
              <a:t>6 mesi interi di anzianità di servizio </a:t>
            </a:r>
            <a:endParaRPr lang="it-IT" sz="4400" dirty="0">
              <a:solidFill>
                <a:srgbClr val="FF0000"/>
              </a:solidFill>
            </a:endParaRPr>
          </a:p>
          <a:p>
            <a:pPr algn="ctr"/>
            <a:r>
              <a:rPr lang="it-IT" sz="3600" b="1" dirty="0">
                <a:solidFill>
                  <a:srgbClr val="FF0000"/>
                </a:solidFill>
                <a:latin typeface="Calibri"/>
              </a:rPr>
              <a:t>(prima era 12 mesi)</a:t>
            </a:r>
            <a:endParaRPr lang="it-IT" sz="3600" b="1" dirty="0">
              <a:solidFill>
                <a:srgbClr val="FF0000"/>
              </a:solidFill>
              <a:latin typeface="Calibri"/>
              <a:ea typeface="Calibri"/>
              <a:cs typeface="Calibri"/>
            </a:endParaRPr>
          </a:p>
          <a:p>
            <a:pPr algn="ctr"/>
            <a:r>
              <a:rPr lang="it-IT" sz="3600" dirty="0">
                <a:solidFill>
                  <a:srgbClr val="FF0000"/>
                </a:solidFill>
              </a:rPr>
              <a:t>-</a:t>
            </a:r>
            <a:r>
              <a:rPr lang="it-IT" sz="3600" dirty="0">
                <a:solidFill>
                  <a:srgbClr val="FF0000"/>
                </a:solidFill>
                <a:highlight>
                  <a:srgbClr val="FFFF00"/>
                </a:highlight>
              </a:rPr>
              <a:t>con la mansione di Portalettere o Addetto di Produzione</a:t>
            </a:r>
          </a:p>
          <a:p>
            <a:pPr algn="ctr"/>
            <a:endParaRPr lang="it-IT" sz="3600" b="1" dirty="0">
              <a:solidFill>
                <a:srgbClr val="FF0000"/>
              </a:solidFill>
              <a:latin typeface="Calibri"/>
            </a:endParaRPr>
          </a:p>
          <a:p>
            <a:pPr algn="ctr"/>
            <a:r>
              <a:rPr lang="it-IT" sz="3600" b="1" dirty="0">
                <a:solidFill>
                  <a:srgbClr val="FF0000"/>
                </a:solidFill>
                <a:latin typeface="Calibri"/>
              </a:rPr>
              <a:t>Maturata dal 1°gennaio 2014 al 31 gennaio 2024</a:t>
            </a:r>
          </a:p>
          <a:p>
            <a:pPr algn="ctr"/>
            <a:endParaRPr lang="it-IT" sz="3600" b="1" dirty="0">
              <a:solidFill>
                <a:srgbClr val="FF0000"/>
              </a:solidFill>
              <a:latin typeface="Calibri"/>
              <a:ea typeface="Calibri"/>
              <a:cs typeface="Calibri"/>
            </a:endParaRPr>
          </a:p>
          <a:p>
            <a:pPr algn="ctr"/>
            <a:r>
              <a:rPr lang="it-IT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*anche se attualmente in servizio con contratto a tempo determinato.</a:t>
            </a:r>
          </a:p>
          <a:p>
            <a:pPr algn="ctr"/>
            <a:endParaRPr lang="it-IT" sz="3600" b="1" dirty="0">
              <a:solidFill>
                <a:srgbClr val="FF0000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5044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F19FED-78AD-DECD-ED49-DCE2F40F8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54918"/>
            <a:ext cx="10515600" cy="1325563"/>
          </a:xfrm>
        </p:spPr>
        <p:txBody>
          <a:bodyPr/>
          <a:lstStyle/>
          <a:p>
            <a:pPr algn="ctr"/>
            <a:r>
              <a:rPr lang="it-IT" sz="4000" b="1" dirty="0">
                <a:latin typeface="Calibri"/>
                <a:ea typeface="Calibri"/>
                <a:cs typeface="Calibri"/>
              </a:rPr>
              <a:t>ACCESSO</a:t>
            </a:r>
            <a:r>
              <a:rPr lang="it-IT" sz="4000" b="1" dirty="0"/>
              <a:t> ALLE POLITICHE ATTIVE</a:t>
            </a:r>
            <a:endParaRPr lang="it-IT" b="1"/>
          </a:p>
        </p:txBody>
      </p:sp>
      <p:pic>
        <p:nvPicPr>
          <p:cNvPr id="4" name="Immagine 4" descr="Immagine che contiene testo, segnale&#10;&#10;Descrizione generata automaticamente">
            <a:extLst>
              <a:ext uri="{FF2B5EF4-FFF2-40B4-BE49-F238E27FC236}">
                <a16:creationId xmlns:a16="http://schemas.microsoft.com/office/drawing/2014/main" id="{FF2FA546-1C36-BBCB-0A8B-C855F1E329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048" y="102166"/>
            <a:ext cx="935421" cy="1236937"/>
          </a:xfr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41C86BA0-2715-7365-17CF-46D52EE5F771}"/>
              </a:ext>
            </a:extLst>
          </p:cNvPr>
          <p:cNvSpPr txBox="1"/>
          <p:nvPr/>
        </p:nvSpPr>
        <p:spPr>
          <a:xfrm>
            <a:off x="1216573" y="1807780"/>
            <a:ext cx="10166130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3200" b="1" dirty="0">
                <a:solidFill>
                  <a:srgbClr val="FF0000"/>
                </a:solidFill>
                <a:latin typeface="Calibri"/>
              </a:rPr>
              <a:t>PER ACCEDERE ALLA FASE DI STABILIZZAZIONE DELLE POLITICHE ATTIVE BISOGNA ACCEDERE AL SEGUENTE LINK</a:t>
            </a:r>
            <a:endParaRPr lang="it-IT" sz="3200" dirty="0"/>
          </a:p>
          <a:p>
            <a:pPr algn="ctr"/>
            <a:endParaRPr lang="it-IT" sz="3600" dirty="0">
              <a:solidFill>
                <a:srgbClr val="FF0000"/>
              </a:solidFill>
            </a:endParaRPr>
          </a:p>
          <a:p>
            <a:pPr algn="ctr"/>
            <a:r>
              <a:rPr lang="it-IT" sz="4000" b="1" u="sng" dirty="0">
                <a:solidFill>
                  <a:schemeClr val="bg2">
                    <a:lumMod val="50000"/>
                  </a:schemeClr>
                </a:solidFill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https://www.posteitaliane.it/gdp/home</a:t>
            </a:r>
            <a:r>
              <a:rPr lang="it-IT" sz="4000" b="1" u="sng" dirty="0">
                <a:solidFill>
                  <a:schemeClr val="bg2">
                    <a:lumMod val="50000"/>
                  </a:schemeClr>
                </a:solidFill>
                <a:ea typeface="+mn-lt"/>
                <a:cs typeface="+mn-lt"/>
              </a:rPr>
              <a:t> </a:t>
            </a:r>
            <a:endParaRPr lang="it-IT" sz="4000" b="1" u="sng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" name="Immagine 6">
            <a:extLst>
              <a:ext uri="{FF2B5EF4-FFF2-40B4-BE49-F238E27FC236}">
                <a16:creationId xmlns:a16="http://schemas.microsoft.com/office/drawing/2014/main" id="{446ED1E9-4089-BA1B-0E2C-AFE1EF9576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1200000">
            <a:off x="2120261" y="4427871"/>
            <a:ext cx="2033752" cy="136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324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E5A632B-B15A-489E-8337-BC0F40DBC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6E895C8D-1379-40B8-8B1B-B6F5AEAF0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05262" y="859948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BF19FED-78AD-DECD-ED49-DCE2F40F8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304" y="617192"/>
            <a:ext cx="4238721" cy="557106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 dirty="0">
                <a:solidFill>
                  <a:srgbClr val="FFFFFF"/>
                </a:solidFill>
              </a:rPr>
              <a:t>Le </a:t>
            </a:r>
            <a:r>
              <a:rPr lang="en-US" sz="4400" b="1" dirty="0" err="1">
                <a:solidFill>
                  <a:srgbClr val="FFFFFF"/>
                </a:solidFill>
              </a:rPr>
              <a:t>tempistiche</a:t>
            </a:r>
            <a:r>
              <a:rPr lang="en-US" sz="4400" b="1" dirty="0">
                <a:solidFill>
                  <a:srgbClr val="FFFFFF"/>
                </a:solidFill>
              </a:rPr>
              <a:t> del </a:t>
            </a:r>
            <a:r>
              <a:rPr lang="en-US" sz="4400" b="1" dirty="0" err="1">
                <a:solidFill>
                  <a:srgbClr val="FFFFFF"/>
                </a:solidFill>
              </a:rPr>
              <a:t>percorso</a:t>
            </a:r>
            <a:endParaRPr lang="en-US" sz="4400" b="1" dirty="0">
              <a:solidFill>
                <a:srgbClr val="FFFFFF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51547D7-AD18-407B-A5F4-F8225B5DC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5452" y="434266"/>
            <a:ext cx="7217701" cy="5922084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4" descr="Immagine che contiene testo, segnale&#10;&#10;Descrizione generata automaticamente">
            <a:extLst>
              <a:ext uri="{FF2B5EF4-FFF2-40B4-BE49-F238E27FC236}">
                <a16:creationId xmlns:a16="http://schemas.microsoft.com/office/drawing/2014/main" id="{FF2FA546-1C36-BBCB-0A8B-C855F1E329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048" y="102166"/>
            <a:ext cx="935421" cy="1236937"/>
          </a:xfrm>
        </p:spPr>
      </p:pic>
      <p:graphicFrame>
        <p:nvGraphicFramePr>
          <p:cNvPr id="7" name="CasellaDiTesto 4">
            <a:extLst>
              <a:ext uri="{FF2B5EF4-FFF2-40B4-BE49-F238E27FC236}">
                <a16:creationId xmlns:a16="http://schemas.microsoft.com/office/drawing/2014/main" id="{18BC961C-2CB9-8BA9-9029-3B7892FEAF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2930831"/>
              </p:ext>
            </p:extLst>
          </p:nvPr>
        </p:nvGraphicFramePr>
        <p:xfrm>
          <a:off x="4743983" y="501650"/>
          <a:ext cx="6735443" cy="53142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05" name="Immagine 805" descr="Immagine che contiene testo, albero, strada, via&#10;&#10;Descrizione generata automaticamente">
            <a:extLst>
              <a:ext uri="{FF2B5EF4-FFF2-40B4-BE49-F238E27FC236}">
                <a16:creationId xmlns:a16="http://schemas.microsoft.com/office/drawing/2014/main" id="{C8AFDDEB-73BD-E96A-D051-E8BC777EE9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1641" y="1168936"/>
            <a:ext cx="2743200" cy="17348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01" name="CasellaDiTesto 900">
            <a:extLst>
              <a:ext uri="{FF2B5EF4-FFF2-40B4-BE49-F238E27FC236}">
                <a16:creationId xmlns:a16="http://schemas.microsoft.com/office/drawing/2014/main" id="{B595CD2E-B9EA-E197-83E8-0639A454AA03}"/>
              </a:ext>
            </a:extLst>
          </p:cNvPr>
          <p:cNvSpPr txBox="1"/>
          <p:nvPr/>
        </p:nvSpPr>
        <p:spPr>
          <a:xfrm>
            <a:off x="4485452" y="5713502"/>
            <a:ext cx="721770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PUBBLICAZIONE GRADUATORIE DEFINITIVE ENTRO IL</a:t>
            </a:r>
          </a:p>
          <a:p>
            <a:pPr algn="ctr"/>
            <a:r>
              <a:rPr lang="it-IT" b="1" dirty="0">
                <a:solidFill>
                  <a:srgbClr val="FF0000"/>
                </a:solidFill>
              </a:rPr>
              <a:t> 22 aprile 2024</a:t>
            </a:r>
          </a:p>
        </p:txBody>
      </p:sp>
    </p:spTree>
    <p:extLst>
      <p:ext uri="{BB962C8B-B14F-4D97-AF65-F5344CB8AC3E}">
        <p14:creationId xmlns:p14="http://schemas.microsoft.com/office/powerpoint/2010/main" val="1613612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CB6E2F43-29E9-49D9-91FC-E5FEFAAA70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magine 6">
            <a:extLst>
              <a:ext uri="{FF2B5EF4-FFF2-40B4-BE49-F238E27FC236}">
                <a16:creationId xmlns:a16="http://schemas.microsoft.com/office/drawing/2014/main" id="{33D54CA1-04BB-2BD7-A513-D6813CEEAB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1058" y="3258294"/>
            <a:ext cx="5580942" cy="3599707"/>
          </a:xfrm>
          <a:custGeom>
            <a:avLst/>
            <a:gdLst/>
            <a:ahLst/>
            <a:cxnLst/>
            <a:rect l="l" t="t" r="r" b="b"/>
            <a:pathLst>
              <a:path w="5580942" h="5519103">
                <a:moveTo>
                  <a:pt x="169765" y="0"/>
                </a:moveTo>
                <a:lnTo>
                  <a:pt x="5580942" y="0"/>
                </a:lnTo>
                <a:lnTo>
                  <a:pt x="5580942" y="5519103"/>
                </a:lnTo>
                <a:lnTo>
                  <a:pt x="9100" y="5519103"/>
                </a:lnTo>
                <a:lnTo>
                  <a:pt x="0" y="5474029"/>
                </a:lnTo>
                <a:lnTo>
                  <a:pt x="0" y="169765"/>
                </a:lnTo>
                <a:cubicBezTo>
                  <a:pt x="0" y="76006"/>
                  <a:pt x="76006" y="0"/>
                  <a:pt x="169765" y="0"/>
                </a:cubicBezTo>
                <a:close/>
              </a:path>
            </a:pathLst>
          </a:cu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8E63CC27-1C86-4653-8866-79C24C5C5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95924" y="1656147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3BA62E19-CD42-4C09-B825-844B4943D4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87212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BF19FED-78AD-DECD-ED49-DCE2F40F8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235" y="391401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b="1" kern="1200" dirty="0">
                <a:latin typeface="Calibri"/>
                <a:ea typeface="Calibri"/>
                <a:cs typeface="Calibri"/>
              </a:rPr>
              <a:t>CALCOLO DEL PUNTEGGIO</a:t>
            </a:r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D02CBF5-B175-78C9-36A7-4EB0657EF1B6}"/>
              </a:ext>
            </a:extLst>
          </p:cNvPr>
          <p:cNvSpPr txBox="1"/>
          <p:nvPr/>
        </p:nvSpPr>
        <p:spPr>
          <a:xfrm>
            <a:off x="785648" y="2508797"/>
            <a:ext cx="5393361" cy="435133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latin typeface="Calibri"/>
                <a:ea typeface="Calibri"/>
                <a:cs typeface="Calibri"/>
              </a:rPr>
              <a:t>1 Punto per </a:t>
            </a:r>
            <a:r>
              <a:rPr lang="en-US" sz="2800" b="1" dirty="0" err="1">
                <a:latin typeface="Calibri"/>
                <a:ea typeface="Calibri"/>
                <a:cs typeface="Calibri"/>
              </a:rPr>
              <a:t>ciascun</a:t>
            </a:r>
            <a:r>
              <a:rPr lang="en-US" sz="2800" b="1" dirty="0">
                <a:latin typeface="Calibri"/>
                <a:ea typeface="Calibri"/>
                <a:cs typeface="Calibri"/>
              </a:rPr>
              <a:t> mese di </a:t>
            </a:r>
            <a:r>
              <a:rPr lang="en-US" sz="2800" b="1" dirty="0" err="1">
                <a:latin typeface="Calibri"/>
                <a:ea typeface="Calibri"/>
                <a:cs typeface="Calibri"/>
              </a:rPr>
              <a:t>servizio</a:t>
            </a:r>
            <a:r>
              <a:rPr lang="en-US" sz="2800" b="1" dirty="0">
                <a:latin typeface="Calibri"/>
                <a:ea typeface="Calibri"/>
                <a:cs typeface="Calibri"/>
              </a:rPr>
              <a:t> </a:t>
            </a:r>
            <a:r>
              <a:rPr lang="en-US" sz="2800" b="1" dirty="0" err="1">
                <a:latin typeface="Calibri"/>
                <a:ea typeface="Calibri"/>
                <a:cs typeface="Calibri"/>
              </a:rPr>
              <a:t>prestato</a:t>
            </a:r>
            <a:br>
              <a:rPr lang="en-US" sz="2800" b="1" dirty="0">
                <a:latin typeface="Calibri"/>
              </a:rPr>
            </a:br>
            <a:br>
              <a:rPr lang="en-US" sz="2800" b="1" dirty="0">
                <a:latin typeface="Calibri"/>
              </a:rPr>
            </a:br>
            <a:r>
              <a:rPr lang="en-US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N.B. I </a:t>
            </a:r>
            <a:r>
              <a:rPr lang="en-US" sz="24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periodi</a:t>
            </a:r>
            <a:r>
              <a:rPr lang="en-US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 non </a:t>
            </a:r>
            <a:r>
              <a:rPr lang="en-US" sz="24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coincidenti</a:t>
            </a:r>
            <a:r>
              <a:rPr lang="en-US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 con </a:t>
            </a:r>
            <a:r>
              <a:rPr lang="en-US" sz="24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mesi</a:t>
            </a:r>
            <a:r>
              <a:rPr lang="en-US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interi</a:t>
            </a:r>
            <a:r>
              <a:rPr lang="en-US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verranno</a:t>
            </a:r>
            <a:r>
              <a:rPr lang="en-US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sommati</a:t>
            </a:r>
            <a:r>
              <a:rPr lang="en-US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attribuendo</a:t>
            </a:r>
            <a:r>
              <a:rPr lang="en-US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 1 punto per </a:t>
            </a:r>
            <a:r>
              <a:rPr lang="en-US" sz="24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ciascun</a:t>
            </a:r>
            <a:r>
              <a:rPr lang="en-US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periodo</a:t>
            </a:r>
            <a:r>
              <a:rPr lang="en-US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pari</a:t>
            </a:r>
            <a:r>
              <a:rPr lang="en-US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 a 30 g di </a:t>
            </a:r>
            <a:r>
              <a:rPr lang="en-US" sz="24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calendario</a:t>
            </a:r>
            <a:r>
              <a:rPr lang="en-US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nonché</a:t>
            </a:r>
            <a:r>
              <a:rPr lang="en-US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 per </a:t>
            </a:r>
            <a:r>
              <a:rPr lang="en-US" sz="24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ciascuna</a:t>
            </a:r>
            <a:r>
              <a:rPr lang="en-US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frazione</a:t>
            </a:r>
            <a:r>
              <a:rPr lang="en-US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 residua </a:t>
            </a:r>
            <a:r>
              <a:rPr lang="en-US" sz="24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pari</a:t>
            </a:r>
            <a:r>
              <a:rPr lang="en-US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 o </a:t>
            </a:r>
            <a:r>
              <a:rPr lang="en-US" sz="24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superiore</a:t>
            </a:r>
            <a:r>
              <a:rPr lang="en-US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 a 15 </a:t>
            </a:r>
            <a:r>
              <a:rPr lang="en-US" sz="24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giorni</a:t>
            </a:r>
            <a:r>
              <a:rPr lang="en-US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 di </a:t>
            </a:r>
            <a:r>
              <a:rPr lang="en-US" sz="24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calendario</a:t>
            </a:r>
            <a:r>
              <a:rPr lang="en-US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che</a:t>
            </a:r>
            <a:r>
              <a:rPr lang="en-US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sarà</a:t>
            </a:r>
            <a:r>
              <a:rPr lang="en-US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pertanto</a:t>
            </a:r>
            <a:r>
              <a:rPr lang="en-US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considerata</a:t>
            </a:r>
            <a:r>
              <a:rPr lang="en-US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 come mese </a:t>
            </a:r>
            <a:r>
              <a:rPr lang="en-US" sz="24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intero</a:t>
            </a:r>
            <a:r>
              <a:rPr lang="en-US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.</a:t>
            </a:r>
            <a:endParaRPr lang="en-US" sz="2400" dirty="0">
              <a:solidFill>
                <a:srgbClr val="FF0000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4" name="Immagine 4" descr="Immagine che contiene testo, segnale&#10;&#10;Descrizione generata automaticamente">
            <a:extLst>
              <a:ext uri="{FF2B5EF4-FFF2-40B4-BE49-F238E27FC236}">
                <a16:creationId xmlns:a16="http://schemas.microsoft.com/office/drawing/2014/main" id="{FF2FA546-1C36-BBCB-0A8B-C855F1E329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6048" y="102166"/>
            <a:ext cx="935421" cy="1236937"/>
          </a:xfrm>
        </p:spPr>
      </p:pic>
    </p:spTree>
    <p:extLst>
      <p:ext uri="{BB962C8B-B14F-4D97-AF65-F5344CB8AC3E}">
        <p14:creationId xmlns:p14="http://schemas.microsoft.com/office/powerpoint/2010/main" val="3447494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BF19FED-78AD-DECD-ED49-DCE2F40F8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563" y="329164"/>
            <a:ext cx="10700873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 kern="1200" dirty="0">
                <a:latin typeface="Calibri"/>
                <a:ea typeface="Calibri"/>
                <a:cs typeface="Calibri"/>
              </a:rPr>
              <a:t>CONDIZIONI IN CASO</a:t>
            </a:r>
            <a:br>
              <a:rPr lang="en-US" sz="4000" b="1" dirty="0">
                <a:latin typeface="Calibri"/>
                <a:ea typeface="Calibri"/>
                <a:cs typeface="Calibri"/>
              </a:rPr>
            </a:br>
            <a:r>
              <a:rPr lang="en-US" sz="4000" b="1" dirty="0">
                <a:latin typeface="Calibri"/>
                <a:ea typeface="Calibri"/>
                <a:cs typeface="Calibri"/>
              </a:rPr>
              <a:t> </a:t>
            </a:r>
            <a:r>
              <a:rPr lang="en-US" sz="4000" b="1" kern="1200" dirty="0">
                <a:latin typeface="Calibri"/>
                <a:ea typeface="Calibri"/>
                <a:cs typeface="Calibri"/>
              </a:rPr>
              <a:t>DI PARITA' DI PUNTEGGIO</a:t>
            </a:r>
            <a:endParaRPr lang="it-IT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magine 5">
            <a:extLst>
              <a:ext uri="{FF2B5EF4-FFF2-40B4-BE49-F238E27FC236}">
                <a16:creationId xmlns:a16="http://schemas.microsoft.com/office/drawing/2014/main" id="{58D2CF3E-91C3-1897-3CE6-E5DC774530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48" y="1927621"/>
            <a:ext cx="4097912" cy="3317972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000787BC-2E86-2CEB-E91E-E1FA88FB0918}"/>
              </a:ext>
            </a:extLst>
          </p:cNvPr>
          <p:cNvSpPr txBox="1"/>
          <p:nvPr/>
        </p:nvSpPr>
        <p:spPr>
          <a:xfrm>
            <a:off x="4037549" y="1859028"/>
            <a:ext cx="7645138" cy="419252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 fontScale="92500" lnSpcReduction="10000"/>
          </a:bodyPr>
          <a:lstStyle/>
          <a:p>
            <a:pPr algn="just" defTabSz="914400">
              <a:lnSpc>
                <a:spcPct val="90000"/>
              </a:lnSpc>
              <a:spcAft>
                <a:spcPts val="600"/>
              </a:spcAft>
            </a:pPr>
            <a:r>
              <a:rPr lang="it-IT" sz="2400" b="1" dirty="0">
                <a:solidFill>
                  <a:srgbClr val="FF0000"/>
                </a:solidFill>
              </a:rPr>
              <a:t>In caso di parità, saranno prioritariamente assunti coloro che abbiano maturato una maggiore anzianità nell’attività di recapito/smistamento, a seconda che le stabilizzazioni si riferiscano, rispettivamente, alle attività di recapito o di smistamento; in subordine, coloro che abbiano prestato attività lavorativa per il maggior numero di mesi nella provincia di riferimento; infine, al permanere della condizione di parità, prevarrà la maggiore anzianità anagrafica. </a:t>
            </a: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br>
              <a:rPr lang="en-US" sz="2400" b="1" dirty="0"/>
            </a:br>
            <a:r>
              <a:rPr lang="en-US" sz="2400" b="1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IN SUBORDINE:</a:t>
            </a:r>
            <a:br>
              <a:rPr lang="en-US" sz="2400" b="1" dirty="0">
                <a:solidFill>
                  <a:srgbClr val="FF0000"/>
                </a:solidFill>
              </a:rPr>
            </a:br>
            <a:r>
              <a:rPr lang="en-US" sz="2400" b="1" dirty="0">
                <a:solidFill>
                  <a:srgbClr val="FF0000"/>
                </a:solidFill>
              </a:rPr>
              <a:t> </a:t>
            </a:r>
            <a:r>
              <a:rPr lang="en-US" sz="2400" b="1" dirty="0" err="1">
                <a:solidFill>
                  <a:srgbClr val="FF0000"/>
                </a:solidFill>
              </a:rPr>
              <a:t>Prestato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attività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lavorativa</a:t>
            </a:r>
            <a:r>
              <a:rPr lang="en-US" sz="2400" b="1" dirty="0">
                <a:solidFill>
                  <a:srgbClr val="FF0000"/>
                </a:solidFill>
              </a:rPr>
              <a:t> per il </a:t>
            </a:r>
            <a:r>
              <a:rPr lang="en-US" sz="2400" b="1" dirty="0" err="1">
                <a:solidFill>
                  <a:srgbClr val="FF0000"/>
                </a:solidFill>
              </a:rPr>
              <a:t>maggior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numero</a:t>
            </a:r>
            <a:r>
              <a:rPr lang="en-US" sz="2400" b="1" dirty="0">
                <a:solidFill>
                  <a:srgbClr val="FF0000"/>
                </a:solidFill>
              </a:rPr>
              <a:t> di </a:t>
            </a:r>
            <a:r>
              <a:rPr lang="en-US" sz="2400" b="1" dirty="0" err="1">
                <a:solidFill>
                  <a:srgbClr val="FF0000"/>
                </a:solidFill>
              </a:rPr>
              <a:t>mesi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nella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provincia</a:t>
            </a:r>
            <a:r>
              <a:rPr lang="en-US" sz="2400" b="1" dirty="0">
                <a:solidFill>
                  <a:srgbClr val="FF0000"/>
                </a:solidFill>
              </a:rPr>
              <a:t> di </a:t>
            </a:r>
            <a:r>
              <a:rPr lang="en-US" sz="2400" b="1" dirty="0" err="1">
                <a:solidFill>
                  <a:srgbClr val="FF0000"/>
                </a:solidFill>
              </a:rPr>
              <a:t>riferimento</a:t>
            </a:r>
            <a:r>
              <a:rPr lang="en-US" sz="2400" b="1" dirty="0">
                <a:solidFill>
                  <a:srgbClr val="FF0000"/>
                </a:solidFill>
              </a:rPr>
              <a:t>; </a:t>
            </a:r>
            <a:r>
              <a:rPr lang="en-US" sz="2400" b="1" dirty="0" err="1">
                <a:solidFill>
                  <a:srgbClr val="FF0000"/>
                </a:solidFill>
              </a:rPr>
              <a:t>infine</a:t>
            </a:r>
            <a:r>
              <a:rPr lang="en-US" sz="2400" b="1" dirty="0">
                <a:solidFill>
                  <a:srgbClr val="FF0000"/>
                </a:solidFill>
              </a:rPr>
              <a:t>, al </a:t>
            </a:r>
            <a:r>
              <a:rPr lang="en-US" sz="2400" b="1" dirty="0" err="1">
                <a:solidFill>
                  <a:srgbClr val="FF0000"/>
                </a:solidFill>
              </a:rPr>
              <a:t>permanere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della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condizione</a:t>
            </a:r>
            <a:r>
              <a:rPr lang="en-US" sz="2400" b="1" dirty="0">
                <a:solidFill>
                  <a:srgbClr val="FF0000"/>
                </a:solidFill>
              </a:rPr>
              <a:t> di </a:t>
            </a:r>
            <a:r>
              <a:rPr lang="en-US" sz="2400" b="1" dirty="0" err="1">
                <a:solidFill>
                  <a:srgbClr val="FF0000"/>
                </a:solidFill>
              </a:rPr>
              <a:t>parità</a:t>
            </a:r>
            <a:r>
              <a:rPr lang="en-US" sz="2400" b="1" dirty="0">
                <a:solidFill>
                  <a:srgbClr val="FF0000"/>
                </a:solidFill>
              </a:rPr>
              <a:t>, </a:t>
            </a:r>
            <a:r>
              <a:rPr lang="en-US" sz="2400" b="1" dirty="0" err="1">
                <a:solidFill>
                  <a:srgbClr val="FF0000"/>
                </a:solidFill>
              </a:rPr>
              <a:t>prevarrà</a:t>
            </a:r>
            <a:r>
              <a:rPr lang="en-US" sz="2400" b="1" dirty="0">
                <a:solidFill>
                  <a:srgbClr val="FF0000"/>
                </a:solidFill>
              </a:rPr>
              <a:t> la </a:t>
            </a:r>
            <a:r>
              <a:rPr lang="en-US" sz="2400" b="1" dirty="0" err="1">
                <a:solidFill>
                  <a:srgbClr val="FF0000"/>
                </a:solidFill>
              </a:rPr>
              <a:t>maggiore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anzianità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anagrafica</a:t>
            </a:r>
            <a:r>
              <a:rPr lang="en-US" sz="2400" b="1" dirty="0">
                <a:solidFill>
                  <a:srgbClr val="FF0000"/>
                </a:solidFill>
              </a:rPr>
              <a:t>.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4" name="Immagine 4" descr="Immagine che contiene testo, segnale&#10;&#10;Descrizione generata automaticamente">
            <a:extLst>
              <a:ext uri="{FF2B5EF4-FFF2-40B4-BE49-F238E27FC236}">
                <a16:creationId xmlns:a16="http://schemas.microsoft.com/office/drawing/2014/main" id="{FF2FA546-1C36-BBCB-0A8B-C855F1E329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6048" y="102166"/>
            <a:ext cx="935421" cy="1236937"/>
          </a:xfrm>
        </p:spPr>
      </p:pic>
    </p:spTree>
    <p:extLst>
      <p:ext uri="{BB962C8B-B14F-4D97-AF65-F5344CB8AC3E}">
        <p14:creationId xmlns:p14="http://schemas.microsoft.com/office/powerpoint/2010/main" val="273974444"/>
      </p:ext>
    </p:extLst>
  </p:cSld>
  <p:clrMapOvr>
    <a:masterClrMapping/>
  </p:clrMapOvr>
</p:sld>
</file>

<file path=ppt/theme/theme1.xml><?xml version="1.0" encoding="utf-8"?>
<a:theme xmlns:a="http://schemas.openxmlformats.org/drawingml/2006/main" name="ShapesVTI">
  <a:themeElements>
    <a:clrScheme name="Madison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Festival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9B0F2AC-8567-4D03-BFFC-653DB596C528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350455F8-10A0-4EEF-9BB1-9035E295B16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C2F7BF6-CD39-4568-B8BD-EA8D252E10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Madison</Template>
  <TotalTime>41</TotalTime>
  <Words>606</Words>
  <Application>Microsoft Office PowerPoint</Application>
  <PresentationFormat>Widescreen</PresentationFormat>
  <Paragraphs>45</Paragraphs>
  <Slides>11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5" baseType="lpstr">
      <vt:lpstr>Arial</vt:lpstr>
      <vt:lpstr>Calibri</vt:lpstr>
      <vt:lpstr>Century Gothic</vt:lpstr>
      <vt:lpstr>ShapesVTI</vt:lpstr>
      <vt:lpstr>18 MARZO 2024 2023  ORE 18:00 </vt:lpstr>
      <vt:lpstr> GLI ACCORDI SINDACALI </vt:lpstr>
      <vt:lpstr> Le disponibilità per la provincia di Alessandria   </vt:lpstr>
      <vt:lpstr> BASKET ORARIO CL DI ALESSANDRIA </vt:lpstr>
      <vt:lpstr>REQUISITI PER ACCEDERE ALLA GRADUATORIA </vt:lpstr>
      <vt:lpstr>ACCESSO ALLE POLITICHE ATTIVE</vt:lpstr>
      <vt:lpstr>Le tempistiche del percorso</vt:lpstr>
      <vt:lpstr>CALCOLO DEL PUNTEGGIO</vt:lpstr>
      <vt:lpstr>CONDIZIONI IN CASO  DI PARITA' DI PUNTEGGIO</vt:lpstr>
      <vt:lpstr>IL CL DI ALESSANDRIA PIAZZALE E.CURIEL</vt:lpstr>
      <vt:lpstr>MAI MOLLARE... CON SLP CISL NESSUNO E' SOLO...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SLP-AL</dc:creator>
  <cp:lastModifiedBy>Danilo Vitagliano</cp:lastModifiedBy>
  <cp:revision>378</cp:revision>
  <dcterms:created xsi:type="dcterms:W3CDTF">2023-02-25T10:38:45Z</dcterms:created>
  <dcterms:modified xsi:type="dcterms:W3CDTF">2024-03-18T10:02:44Z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